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85" r:id="rId3"/>
    <p:sldMasterId id="2147483706" r:id="rId4"/>
  </p:sldMasterIdLst>
  <p:notesMasterIdLst>
    <p:notesMasterId r:id="rId23"/>
  </p:notesMasterIdLst>
  <p:sldIdLst>
    <p:sldId id="256" r:id="rId5"/>
    <p:sldId id="258" r:id="rId6"/>
    <p:sldId id="276" r:id="rId7"/>
    <p:sldId id="260" r:id="rId8"/>
    <p:sldId id="259" r:id="rId9"/>
    <p:sldId id="261" r:id="rId10"/>
    <p:sldId id="264" r:id="rId11"/>
    <p:sldId id="277" r:id="rId12"/>
    <p:sldId id="278" r:id="rId13"/>
    <p:sldId id="265" r:id="rId14"/>
    <p:sldId id="266" r:id="rId15"/>
    <p:sldId id="267" r:id="rId16"/>
    <p:sldId id="274" r:id="rId17"/>
    <p:sldId id="275" r:id="rId18"/>
    <p:sldId id="268" r:id="rId19"/>
    <p:sldId id="269" r:id="rId20"/>
    <p:sldId id="270" r:id="rId21"/>
    <p:sldId id="271" r:id="rId22"/>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4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4099"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4100"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4101"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4102"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15728045-2052-4AB4-9925-2B8A4085ECE2}" type="slidenum">
              <a:rPr lang="en-US"/>
              <a:pPr/>
              <a:t>‹#›</a:t>
            </a:fld>
            <a:endParaRPr lang="en-US"/>
          </a:p>
        </p:txBody>
      </p:sp>
    </p:spTree>
    <p:extLst>
      <p:ext uri="{BB962C8B-B14F-4D97-AF65-F5344CB8AC3E}">
        <p14:creationId xmlns:p14="http://schemas.microsoft.com/office/powerpoint/2010/main" val="10618155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8C8BD2-86E7-4D26-961D-00364BB2D318}" type="slidenum">
              <a:rPr lang="en-US"/>
              <a:pPr/>
              <a:t>1</a:t>
            </a:fld>
            <a:endParaRPr lang="en-US"/>
          </a:p>
        </p:txBody>
      </p:sp>
      <p:sp>
        <p:nvSpPr>
          <p:cNvPr id="215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C546DF-F0C7-4E0B-8CC8-A4FE36694C6C}" type="slidenum">
              <a:rPr lang="en-US"/>
              <a:pPr/>
              <a:t>15</a:t>
            </a:fld>
            <a:endParaRPr lang="en-US"/>
          </a:p>
        </p:txBody>
      </p:sp>
      <p:sp>
        <p:nvSpPr>
          <p:cNvPr id="337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08D300-3A4D-43E2-8889-BC483830B799}" type="slidenum">
              <a:rPr lang="en-US"/>
              <a:pPr/>
              <a:t>16</a:t>
            </a:fld>
            <a:endParaRPr lang="en-US"/>
          </a:p>
        </p:txBody>
      </p:sp>
      <p:sp>
        <p:nvSpPr>
          <p:cNvPr id="348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0E5221-D541-45E7-B834-BA5AC2C33A45}" type="slidenum">
              <a:rPr lang="en-US"/>
              <a:pPr/>
              <a:t>17</a:t>
            </a:fld>
            <a:endParaRPr lang="en-US"/>
          </a:p>
        </p:txBody>
      </p:sp>
      <p:sp>
        <p:nvSpPr>
          <p:cNvPr id="3584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0DB3BC-05B7-4FC0-A626-D2F5C9D3B827}" type="slidenum">
              <a:rPr lang="en-US"/>
              <a:pPr/>
              <a:t>18</a:t>
            </a:fld>
            <a:endParaRPr lang="en-US"/>
          </a:p>
        </p:txBody>
      </p:sp>
      <p:sp>
        <p:nvSpPr>
          <p:cNvPr id="368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2341B9B-F3BB-4F5F-B6F3-573FB655D918}" type="slidenum">
              <a:rPr lang="en-US"/>
              <a:pPr/>
              <a:t>2</a:t>
            </a:fld>
            <a:endParaRPr lang="en-US"/>
          </a:p>
        </p:txBody>
      </p:sp>
      <p:sp>
        <p:nvSpPr>
          <p:cNvPr id="2355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spcBef>
                <a:spcPct val="0"/>
              </a:spcBef>
            </a:pPr>
            <a:r>
              <a:rPr lang="en-US" sz="2000">
                <a:latin typeface="Arial" charset="0"/>
                <a:ea typeface="Microsoft YaHei" charset="-122"/>
              </a:rPr>
              <a:t>Linguistic, literary, and cultural knowledge and experience is often lacking—they are generally 18-20 when they take a gen ed class, they “hate” literature (they think it is too hard, they do not understand Shakespeare, EME, or for that matter Middle E or Old E, and seem to not know anything prior to the Mac’s resurgence in popularity (instead of the Apple II E I learned on in 9th grade).</a:t>
            </a:r>
          </a:p>
        </p:txBody>
      </p:sp>
      <p:sp>
        <p:nvSpPr>
          <p:cNvPr id="2355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7898C688-E3AA-4D2D-A39C-58EA1B87CC2C}" type="slidenum">
              <a:rPr lang="en-US">
                <a:solidFill>
                  <a:srgbClr val="000000"/>
                </a:solidFill>
                <a:latin typeface="+mn-lt" charset="0"/>
              </a:rPr>
              <a:pPr hangingPunct="1">
                <a:lnSpc>
                  <a:spcPct val="100000"/>
                </a:lnSpc>
              </a:pPr>
              <a:t>2</a:t>
            </a:fld>
            <a:endParaRPr lang="en-US">
              <a:solidFill>
                <a:srgbClr val="000000"/>
              </a:solidFill>
              <a:latin typeface="+mn-l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0E846E-4A94-426E-B151-19231C97CC87}" type="slidenum">
              <a:rPr lang="en-US"/>
              <a:pPr/>
              <a:t>4</a:t>
            </a:fld>
            <a:endParaRPr lang="en-US"/>
          </a:p>
        </p:txBody>
      </p:sp>
      <p:sp>
        <p:nvSpPr>
          <p:cNvPr id="256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B7D189-A86A-4FA9-B6AF-05B208A0FBD4}" type="slidenum">
              <a:rPr lang="en-US"/>
              <a:pPr/>
              <a:t>5</a:t>
            </a:fld>
            <a:endParaRPr lang="en-US"/>
          </a:p>
        </p:txBody>
      </p:sp>
      <p:sp>
        <p:nvSpPr>
          <p:cNvPr id="2457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73C6EA6-A690-4DD1-B7B5-1D420503FE9A}" type="slidenum">
              <a:rPr lang="en-US"/>
              <a:pPr/>
              <a:t>6</a:t>
            </a:fld>
            <a:endParaRPr lang="en-US"/>
          </a:p>
        </p:txBody>
      </p:sp>
      <p:sp>
        <p:nvSpPr>
          <p:cNvPr id="2662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spcBef>
                <a:spcPct val="0"/>
              </a:spcBef>
            </a:pPr>
            <a:r>
              <a:rPr lang="en-US" sz="2000" dirty="0">
                <a:latin typeface="Arial" charset="0"/>
                <a:ea typeface="Microsoft YaHei" charset="-122"/>
              </a:rPr>
              <a:t>Should be the goals for almost every class in college (along with the specifics of the class’s objectives)</a:t>
            </a:r>
          </a:p>
          <a:p>
            <a:pPr eaLnBrk="1">
              <a:spcBef>
                <a:spcPct val="0"/>
              </a:spcBef>
            </a:pPr>
            <a:r>
              <a:rPr lang="en-US" sz="2000" dirty="0">
                <a:latin typeface="Arial" charset="0"/>
                <a:ea typeface="Microsoft YaHei" charset="-122"/>
              </a:rPr>
              <a:t>Expand experiences by starting with mainstream and canonical English literature, then move to more modern works, or even those which are not always recognized.  Opportunities to open up to an learn about other cultures, other speech ways, other views on life, politics, morals, social systems, etc…</a:t>
            </a:r>
          </a:p>
        </p:txBody>
      </p:sp>
      <p:sp>
        <p:nvSpPr>
          <p:cNvPr id="2662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7CC05B4B-E1B8-4D43-9BD8-F9FA4F56095D}" type="slidenum">
              <a:rPr lang="en-US">
                <a:solidFill>
                  <a:srgbClr val="000000"/>
                </a:solidFill>
                <a:latin typeface="+mn-lt" charset="0"/>
              </a:rPr>
              <a:pPr hangingPunct="1">
                <a:lnSpc>
                  <a:spcPct val="100000"/>
                </a:lnSpc>
              </a:pPr>
              <a:t>6</a:t>
            </a:fld>
            <a:endParaRPr lang="en-US">
              <a:solidFill>
                <a:srgbClr val="000000"/>
              </a:solidFill>
              <a:latin typeface="+mn-lt"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88D902-9A9C-49D2-AFC5-55813354E49E}" type="slidenum">
              <a:rPr lang="en-US"/>
              <a:pPr/>
              <a:t>7</a:t>
            </a:fld>
            <a:endParaRPr lang="en-US"/>
          </a:p>
        </p:txBody>
      </p:sp>
      <p:sp>
        <p:nvSpPr>
          <p:cNvPr id="296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4A4BA6E7-B3E2-4ECA-873B-817806F559CE}" type="slidenum">
              <a:rPr lang="en-US"/>
              <a:pPr/>
              <a:t>10</a:t>
            </a:fld>
            <a:endParaRPr lang="en-US"/>
          </a:p>
        </p:txBody>
      </p:sp>
      <p:sp>
        <p:nvSpPr>
          <p:cNvPr id="30721"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spcBef>
                <a:spcPct val="0"/>
              </a:spcBef>
            </a:pPr>
            <a:r>
              <a:rPr lang="en-US" sz="2000">
                <a:latin typeface="Arial" charset="0"/>
                <a:ea typeface="Microsoft YaHei" charset="-122"/>
              </a:rPr>
              <a:t>Change attitudes here too as well as compare to ,</a:t>
            </a:r>
          </a:p>
          <a:p>
            <a:pPr eaLnBrk="1">
              <a:spcBef>
                <a:spcPct val="0"/>
              </a:spcBef>
            </a:pPr>
            <a:r>
              <a:rPr lang="en-US" sz="2000">
                <a:latin typeface="Arial" charset="0"/>
                <a:ea typeface="Microsoft YaHei" charset="-122"/>
              </a:rPr>
              <a:t>Reclamation of a term and what that means to a group of people…to regain power even if only with one word.(I am Indian, Indian I am.)  and Thick (not fat, but loving what you look like, not fighting it), make mine extra thick.    </a:t>
            </a:r>
          </a:p>
        </p:txBody>
      </p:sp>
      <p:sp>
        <p:nvSpPr>
          <p:cNvPr id="30723"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3AEA1882-A5DF-4A42-9983-61B053B37466}" type="slidenum">
              <a:rPr lang="en-US">
                <a:solidFill>
                  <a:srgbClr val="000000"/>
                </a:solidFill>
                <a:latin typeface="+mn-lt" charset="0"/>
              </a:rPr>
              <a:pPr hangingPunct="1">
                <a:lnSpc>
                  <a:spcPct val="100000"/>
                </a:lnSpc>
              </a:pPr>
              <a:t>10</a:t>
            </a:fld>
            <a:endParaRPr lang="en-US">
              <a:solidFill>
                <a:srgbClr val="000000"/>
              </a:solidFill>
              <a:latin typeface="+mn-lt"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568DBD-6875-4604-83E8-7174C31C87C5}" type="slidenum">
              <a:rPr lang="en-US"/>
              <a:pPr/>
              <a:t>11</a:t>
            </a:fld>
            <a:endParaRPr lang="en-US"/>
          </a:p>
        </p:txBody>
      </p:sp>
      <p:sp>
        <p:nvSpPr>
          <p:cNvPr id="317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5B0209-0B11-42CC-A3BD-FFE21A4173CA}" type="slidenum">
              <a:rPr lang="en-US"/>
              <a:pPr/>
              <a:t>12</a:t>
            </a:fld>
            <a:endParaRPr lang="en-US"/>
          </a:p>
        </p:txBody>
      </p:sp>
      <p:sp>
        <p:nvSpPr>
          <p:cNvPr id="327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46E9FD6F-6B8D-4C13-A100-4D1F16BBD071}" type="slidenum">
              <a:rPr lang="en-US"/>
              <a:pPr/>
              <a:t>‹#›</a:t>
            </a:fld>
            <a:endParaRPr lang="en-US"/>
          </a:p>
        </p:txBody>
      </p:sp>
    </p:spTree>
    <p:extLst>
      <p:ext uri="{BB962C8B-B14F-4D97-AF65-F5344CB8AC3E}">
        <p14:creationId xmlns:p14="http://schemas.microsoft.com/office/powerpoint/2010/main" val="6784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F0CE6AE1-729B-4078-B4A5-B3F2471F1B64}" type="slidenum">
              <a:rPr lang="en-US"/>
              <a:pPr/>
              <a:t>‹#›</a:t>
            </a:fld>
            <a:endParaRPr lang="en-US"/>
          </a:p>
        </p:txBody>
      </p:sp>
    </p:spTree>
    <p:extLst>
      <p:ext uri="{BB962C8B-B14F-4D97-AF65-F5344CB8AC3E}">
        <p14:creationId xmlns:p14="http://schemas.microsoft.com/office/powerpoint/2010/main" val="106359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604963"/>
            <a:ext cx="211296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19125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6F3F5339-D0B0-477D-AC74-85A3DCD7D8C3}" type="slidenum">
              <a:rPr lang="en-US"/>
              <a:pPr/>
              <a:t>‹#›</a:t>
            </a:fld>
            <a:endParaRPr lang="en-US"/>
          </a:p>
        </p:txBody>
      </p:sp>
    </p:spTree>
    <p:extLst>
      <p:ext uri="{BB962C8B-B14F-4D97-AF65-F5344CB8AC3E}">
        <p14:creationId xmlns:p14="http://schemas.microsoft.com/office/powerpoint/2010/main" val="330591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1888"/>
            <a:ext cx="8456613" cy="1468437"/>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705600" y="4206875"/>
            <a:ext cx="958850" cy="455613"/>
          </a:xfrm>
        </p:spPr>
        <p:txBody>
          <a:bodyPr/>
          <a:lstStyle>
            <a:lvl1pPr>
              <a:defRPr/>
            </a:lvl1pPr>
          </a:lstStyle>
          <a:p>
            <a:r>
              <a:rPr lang="en-US"/>
              <a:t>12/29/12</a:t>
            </a:r>
          </a:p>
        </p:txBody>
      </p:sp>
      <p:sp>
        <p:nvSpPr>
          <p:cNvPr id="4" name="Slide Number Placeholder 3"/>
          <p:cNvSpPr>
            <a:spLocks noGrp="1"/>
          </p:cNvSpPr>
          <p:nvPr>
            <p:ph type="sldNum" idx="11"/>
          </p:nvPr>
        </p:nvSpPr>
        <p:spPr>
          <a:xfrm>
            <a:off x="8320088" y="1588"/>
            <a:ext cx="746125" cy="363537"/>
          </a:xfrm>
        </p:spPr>
        <p:txBody>
          <a:bodyPr/>
          <a:lstStyle>
            <a:lvl1pPr>
              <a:defRPr/>
            </a:lvl1pPr>
          </a:lstStyle>
          <a:p>
            <a:fld id="{267CDC6E-D032-4E63-AA06-92A2052B27B7}" type="slidenum">
              <a:rPr lang="en-US"/>
              <a:pPr/>
              <a:t>‹#›</a:t>
            </a:fld>
            <a:endParaRPr lang="en-US"/>
          </a:p>
        </p:txBody>
      </p:sp>
    </p:spTree>
    <p:extLst>
      <p:ext uri="{BB962C8B-B14F-4D97-AF65-F5344CB8AC3E}">
        <p14:creationId xmlns:p14="http://schemas.microsoft.com/office/powerpoint/2010/main" val="110926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1EF32557-EBCE-4484-86A4-C0E4B653423C}" type="slidenum">
              <a:rPr lang="en-US"/>
              <a:pPr/>
              <a:t>‹#›</a:t>
            </a:fld>
            <a:endParaRPr lang="en-US"/>
          </a:p>
        </p:txBody>
      </p:sp>
    </p:spTree>
    <p:extLst>
      <p:ext uri="{BB962C8B-B14F-4D97-AF65-F5344CB8AC3E}">
        <p14:creationId xmlns:p14="http://schemas.microsoft.com/office/powerpoint/2010/main" val="329683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952AE404-F54C-4A21-AD5A-EF32BF2C65BB}" type="slidenum">
              <a:rPr lang="en-US"/>
              <a:pPr/>
              <a:t>‹#›</a:t>
            </a:fld>
            <a:endParaRPr lang="en-US"/>
          </a:p>
        </p:txBody>
      </p:sp>
    </p:spTree>
    <p:extLst>
      <p:ext uri="{BB962C8B-B14F-4D97-AF65-F5344CB8AC3E}">
        <p14:creationId xmlns:p14="http://schemas.microsoft.com/office/powerpoint/2010/main" val="154667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0DBD7C39-D530-4C64-B2A8-B3F04432CAF9}" type="slidenum">
              <a:rPr lang="en-US"/>
              <a:pPr/>
              <a:t>‹#›</a:t>
            </a:fld>
            <a:endParaRPr lang="en-US"/>
          </a:p>
        </p:txBody>
      </p:sp>
    </p:spTree>
    <p:extLst>
      <p:ext uri="{BB962C8B-B14F-4D97-AF65-F5344CB8AC3E}">
        <p14:creationId xmlns:p14="http://schemas.microsoft.com/office/powerpoint/2010/main" val="1430264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88"/>
            <a:ext cx="4037013"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249488"/>
            <a:ext cx="40386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12/29/12</a:t>
            </a:r>
          </a:p>
        </p:txBody>
      </p:sp>
      <p:sp>
        <p:nvSpPr>
          <p:cNvPr id="6" name="Slide Number Placeholder 5"/>
          <p:cNvSpPr>
            <a:spLocks noGrp="1"/>
          </p:cNvSpPr>
          <p:nvPr>
            <p:ph type="sldNum" idx="11"/>
          </p:nvPr>
        </p:nvSpPr>
        <p:spPr/>
        <p:txBody>
          <a:bodyPr/>
          <a:lstStyle>
            <a:lvl1pPr>
              <a:defRPr/>
            </a:lvl1pPr>
          </a:lstStyle>
          <a:p>
            <a:fld id="{5CAF518B-3831-4734-A716-B9DE9070E14E}" type="slidenum">
              <a:rPr lang="en-US"/>
              <a:pPr/>
              <a:t>‹#›</a:t>
            </a:fld>
            <a:endParaRPr lang="en-US"/>
          </a:p>
        </p:txBody>
      </p:sp>
    </p:spTree>
    <p:extLst>
      <p:ext uri="{BB962C8B-B14F-4D97-AF65-F5344CB8AC3E}">
        <p14:creationId xmlns:p14="http://schemas.microsoft.com/office/powerpoint/2010/main" val="311976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12/29/12</a:t>
            </a:r>
          </a:p>
        </p:txBody>
      </p:sp>
      <p:sp>
        <p:nvSpPr>
          <p:cNvPr id="8" name="Slide Number Placeholder 7"/>
          <p:cNvSpPr>
            <a:spLocks noGrp="1"/>
          </p:cNvSpPr>
          <p:nvPr>
            <p:ph type="sldNum" idx="11"/>
          </p:nvPr>
        </p:nvSpPr>
        <p:spPr/>
        <p:txBody>
          <a:bodyPr/>
          <a:lstStyle>
            <a:lvl1pPr>
              <a:defRPr/>
            </a:lvl1pPr>
          </a:lstStyle>
          <a:p>
            <a:fld id="{7048250F-A4F1-46DD-A10A-DCBCF826BA7C}" type="slidenum">
              <a:rPr lang="en-US"/>
              <a:pPr/>
              <a:t>‹#›</a:t>
            </a:fld>
            <a:endParaRPr lang="en-US"/>
          </a:p>
        </p:txBody>
      </p:sp>
    </p:spTree>
    <p:extLst>
      <p:ext uri="{BB962C8B-B14F-4D97-AF65-F5344CB8AC3E}">
        <p14:creationId xmlns:p14="http://schemas.microsoft.com/office/powerpoint/2010/main" val="137927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12/29/12</a:t>
            </a:r>
          </a:p>
        </p:txBody>
      </p:sp>
      <p:sp>
        <p:nvSpPr>
          <p:cNvPr id="4" name="Slide Number Placeholder 3"/>
          <p:cNvSpPr>
            <a:spLocks noGrp="1"/>
          </p:cNvSpPr>
          <p:nvPr>
            <p:ph type="sldNum" idx="11"/>
          </p:nvPr>
        </p:nvSpPr>
        <p:spPr/>
        <p:txBody>
          <a:bodyPr/>
          <a:lstStyle>
            <a:lvl1pPr>
              <a:defRPr/>
            </a:lvl1pPr>
          </a:lstStyle>
          <a:p>
            <a:fld id="{3CA89171-CADF-4FA4-9DCC-7002C6AB9969}" type="slidenum">
              <a:rPr lang="en-US"/>
              <a:pPr/>
              <a:t>‹#›</a:t>
            </a:fld>
            <a:endParaRPr lang="en-US"/>
          </a:p>
        </p:txBody>
      </p:sp>
    </p:spTree>
    <p:extLst>
      <p:ext uri="{BB962C8B-B14F-4D97-AF65-F5344CB8AC3E}">
        <p14:creationId xmlns:p14="http://schemas.microsoft.com/office/powerpoint/2010/main" val="2067648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12/29/12</a:t>
            </a:r>
          </a:p>
        </p:txBody>
      </p:sp>
      <p:sp>
        <p:nvSpPr>
          <p:cNvPr id="3" name="Slide Number Placeholder 2"/>
          <p:cNvSpPr>
            <a:spLocks noGrp="1"/>
          </p:cNvSpPr>
          <p:nvPr>
            <p:ph type="sldNum" idx="11"/>
          </p:nvPr>
        </p:nvSpPr>
        <p:spPr/>
        <p:txBody>
          <a:bodyPr/>
          <a:lstStyle>
            <a:lvl1pPr>
              <a:defRPr/>
            </a:lvl1pPr>
          </a:lstStyle>
          <a:p>
            <a:fld id="{821A9FA9-2970-465F-8662-C024A3E6A93D}" type="slidenum">
              <a:rPr lang="en-US"/>
              <a:pPr/>
              <a:t>‹#›</a:t>
            </a:fld>
            <a:endParaRPr lang="en-US"/>
          </a:p>
        </p:txBody>
      </p:sp>
    </p:spTree>
    <p:extLst>
      <p:ext uri="{BB962C8B-B14F-4D97-AF65-F5344CB8AC3E}">
        <p14:creationId xmlns:p14="http://schemas.microsoft.com/office/powerpoint/2010/main" val="31489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1C6083A2-E5ED-4681-AD9A-7ED10FA45BC0}" type="slidenum">
              <a:rPr lang="en-US"/>
              <a:pPr/>
              <a:t>‹#›</a:t>
            </a:fld>
            <a:endParaRPr lang="en-US"/>
          </a:p>
        </p:txBody>
      </p:sp>
    </p:spTree>
    <p:extLst>
      <p:ext uri="{BB962C8B-B14F-4D97-AF65-F5344CB8AC3E}">
        <p14:creationId xmlns:p14="http://schemas.microsoft.com/office/powerpoint/2010/main" val="77058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12/29/12</a:t>
            </a:r>
          </a:p>
        </p:txBody>
      </p:sp>
      <p:sp>
        <p:nvSpPr>
          <p:cNvPr id="6" name="Slide Number Placeholder 5"/>
          <p:cNvSpPr>
            <a:spLocks noGrp="1"/>
          </p:cNvSpPr>
          <p:nvPr>
            <p:ph type="sldNum" idx="11"/>
          </p:nvPr>
        </p:nvSpPr>
        <p:spPr/>
        <p:txBody>
          <a:bodyPr/>
          <a:lstStyle>
            <a:lvl1pPr>
              <a:defRPr/>
            </a:lvl1pPr>
          </a:lstStyle>
          <a:p>
            <a:fld id="{15F1AD06-A2BB-4280-A639-3697AB1F4D9D}" type="slidenum">
              <a:rPr lang="en-US"/>
              <a:pPr/>
              <a:t>‹#›</a:t>
            </a:fld>
            <a:endParaRPr lang="en-US"/>
          </a:p>
        </p:txBody>
      </p:sp>
    </p:spTree>
    <p:extLst>
      <p:ext uri="{BB962C8B-B14F-4D97-AF65-F5344CB8AC3E}">
        <p14:creationId xmlns:p14="http://schemas.microsoft.com/office/powerpoint/2010/main" val="4180009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12/29/12</a:t>
            </a:r>
          </a:p>
        </p:txBody>
      </p:sp>
      <p:sp>
        <p:nvSpPr>
          <p:cNvPr id="6" name="Slide Number Placeholder 5"/>
          <p:cNvSpPr>
            <a:spLocks noGrp="1"/>
          </p:cNvSpPr>
          <p:nvPr>
            <p:ph type="sldNum" idx="11"/>
          </p:nvPr>
        </p:nvSpPr>
        <p:spPr/>
        <p:txBody>
          <a:bodyPr/>
          <a:lstStyle>
            <a:lvl1pPr>
              <a:defRPr/>
            </a:lvl1pPr>
          </a:lstStyle>
          <a:p>
            <a:fld id="{4C123B59-5723-4086-8289-D58DC2D9DD6D}" type="slidenum">
              <a:rPr lang="en-US"/>
              <a:pPr/>
              <a:t>‹#›</a:t>
            </a:fld>
            <a:endParaRPr lang="en-US"/>
          </a:p>
        </p:txBody>
      </p:sp>
    </p:spTree>
    <p:extLst>
      <p:ext uri="{BB962C8B-B14F-4D97-AF65-F5344CB8AC3E}">
        <p14:creationId xmlns:p14="http://schemas.microsoft.com/office/powerpoint/2010/main" val="213317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0369812B-8F38-4292-9D64-F7F9A409C5A0}" type="slidenum">
              <a:rPr lang="en-US"/>
              <a:pPr/>
              <a:t>‹#›</a:t>
            </a:fld>
            <a:endParaRPr lang="en-US"/>
          </a:p>
        </p:txBody>
      </p:sp>
    </p:spTree>
    <p:extLst>
      <p:ext uri="{BB962C8B-B14F-4D97-AF65-F5344CB8AC3E}">
        <p14:creationId xmlns:p14="http://schemas.microsoft.com/office/powerpoint/2010/main" val="230328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5813" cy="5429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A94ABCD1-CC55-43DC-926D-5FF405C2DDF0}" type="slidenum">
              <a:rPr lang="en-US"/>
              <a:pPr/>
              <a:t>‹#›</a:t>
            </a:fld>
            <a:endParaRPr lang="en-US"/>
          </a:p>
        </p:txBody>
      </p:sp>
    </p:spTree>
    <p:extLst>
      <p:ext uri="{BB962C8B-B14F-4D97-AF65-F5344CB8AC3E}">
        <p14:creationId xmlns:p14="http://schemas.microsoft.com/office/powerpoint/2010/main" val="406646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704088"/>
          </a:xfrm>
        </p:spPr>
        <p:txBody>
          <a:bodyPr vert="horz" lIns="91440" tIns="0" rIns="45720" bIns="0" rtlCol="0">
            <a:normAutofit/>
          </a:bodyPr>
          <a:lstStyle>
            <a:lvl1pPr marL="0" indent="0" algn="l" defTabSz="914400" rtl="0" eaLnBrk="1" latinLnBrk="0" hangingPunct="1">
              <a:lnSpc>
                <a:spcPts val="2600"/>
              </a:lnSpc>
              <a:spcBef>
                <a:spcPts val="200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DB6EF64-FB19-411E-965E-9F52AA474456}" type="slidenum">
              <a:rPr smtClean="0">
                <a:solidFill>
                  <a:prstClr val="black"/>
                </a:solidFill>
              </a:rPr>
              <a:pPr/>
              <a:t>‹#›</a:t>
            </a:fld>
            <a:endParaRPr>
              <a:solidFill>
                <a:prstClr val="black"/>
              </a:solidFill>
            </a:endParaRPr>
          </a:p>
        </p:txBody>
      </p:sp>
    </p:spTree>
    <p:extLst>
      <p:ext uri="{BB962C8B-B14F-4D97-AF65-F5344CB8AC3E}">
        <p14:creationId xmlns:p14="http://schemas.microsoft.com/office/powerpoint/2010/main" val="17702297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064684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706586"/>
          </a:xfrm>
        </p:spPr>
        <p:txBody>
          <a:bodyPr lIns="91440" tIns="0" rIns="45720" bIns="0">
            <a:normAutofit/>
          </a:bodyPr>
          <a:lstStyle>
            <a:lvl1pPr marL="0" indent="0" algn="l">
              <a:lnSpc>
                <a:spcPts val="26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F787A49-37F1-4044-A08B-0787AB8572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325768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AF02B71-8991-4516-A01E-F1A9ACD28BDC}" type="slidenum">
              <a:rPr smtClean="0">
                <a:gradFill>
                  <a:gsLst>
                    <a:gs pos="0">
                      <a:prstClr val="black">
                        <a:alpha val="10000"/>
                      </a:prstClr>
                    </a:gs>
                    <a:gs pos="100000">
                      <a:prstClr val="black">
                        <a:alpha val="10000"/>
                      </a:prstClr>
                    </a:gs>
                  </a:gsLst>
                  <a:lin ang="5400000" scaled="0"/>
                </a:gradFill>
              </a:rPr>
              <a:pPr/>
              <a:t>‹#›</a:t>
            </a:fld>
            <a:endParaRPr>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8993523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72525069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0F5AD-7E34-4FA8-8C84-E6B97EAFA4B9}" type="datetime1">
              <a:rPr>
                <a:solidFill>
                  <a:prstClr val="black"/>
                </a:solidFill>
              </a:rPr>
              <a:pPr/>
              <a:t>6/3/2007</a:t>
            </a:fld>
            <a:endParaRPr>
              <a:solidFill>
                <a:prstClr val="black"/>
              </a:solidFill>
            </a:endParaRPr>
          </a:p>
        </p:txBody>
      </p:sp>
      <p:sp>
        <p:nvSpPr>
          <p:cNvPr id="6" name="Footer Placeholder 5"/>
          <p:cNvSpPr>
            <a:spLocks noGrp="1"/>
          </p:cNvSpPr>
          <p:nvPr>
            <p:ph type="ftr" sz="quarter" idx="11"/>
          </p:nvPr>
        </p:nvSpPr>
        <p:spPr/>
        <p:txBody>
          <a:bodyPr/>
          <a:lstStyle/>
          <a:p>
            <a:r>
              <a:rPr>
                <a:solidFill>
                  <a:prstClr val="black"/>
                </a:solidFill>
              </a:rPr>
              <a:t>
              </a:t>
            </a: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5889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12/29/12</a:t>
            </a:r>
          </a:p>
        </p:txBody>
      </p:sp>
      <p:sp>
        <p:nvSpPr>
          <p:cNvPr id="5" name="Slide Number Placeholder 4"/>
          <p:cNvSpPr>
            <a:spLocks noGrp="1"/>
          </p:cNvSpPr>
          <p:nvPr>
            <p:ph type="sldNum" idx="11"/>
          </p:nvPr>
        </p:nvSpPr>
        <p:spPr/>
        <p:txBody>
          <a:bodyPr/>
          <a:lstStyle>
            <a:lvl1pPr>
              <a:defRPr/>
            </a:lvl1pPr>
          </a:lstStyle>
          <a:p>
            <a:fld id="{197EA94A-E1CB-49E5-B624-345E9BA8E701}" type="slidenum">
              <a:rPr lang="en-US"/>
              <a:pPr/>
              <a:t>‹#›</a:t>
            </a:fld>
            <a:endParaRPr lang="en-US"/>
          </a:p>
        </p:txBody>
      </p:sp>
    </p:spTree>
    <p:extLst>
      <p:ext uri="{BB962C8B-B14F-4D97-AF65-F5344CB8AC3E}">
        <p14:creationId xmlns:p14="http://schemas.microsoft.com/office/powerpoint/2010/main" val="215824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427773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extLst>
      <p:ext uri="{BB962C8B-B14F-4D97-AF65-F5344CB8AC3E}">
        <p14:creationId xmlns:p14="http://schemas.microsoft.com/office/powerpoint/2010/main" val="4237195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68276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14425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24363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30377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782260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066133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119689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0546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12/29/12</a:t>
            </a:r>
          </a:p>
        </p:txBody>
      </p:sp>
      <p:sp>
        <p:nvSpPr>
          <p:cNvPr id="6" name="Slide Number Placeholder 5"/>
          <p:cNvSpPr>
            <a:spLocks noGrp="1"/>
          </p:cNvSpPr>
          <p:nvPr>
            <p:ph type="sldNum" idx="11"/>
          </p:nvPr>
        </p:nvSpPr>
        <p:spPr/>
        <p:txBody>
          <a:bodyPr/>
          <a:lstStyle>
            <a:lvl1pPr>
              <a:defRPr/>
            </a:lvl1pPr>
          </a:lstStyle>
          <a:p>
            <a:fld id="{EC1A820C-926C-49D8-AA52-774C4A4F5B94}" type="slidenum">
              <a:rPr lang="en-US"/>
              <a:pPr/>
              <a:t>‹#›</a:t>
            </a:fld>
            <a:endParaRPr lang="en-US"/>
          </a:p>
        </p:txBody>
      </p:sp>
    </p:spTree>
    <p:extLst>
      <p:ext uri="{BB962C8B-B14F-4D97-AF65-F5344CB8AC3E}">
        <p14:creationId xmlns:p14="http://schemas.microsoft.com/office/powerpoint/2010/main" val="2111055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4442D2-6EC0-47EE-B633-BA0A345679BF}" type="slidenum">
              <a:rPr smtClean="0">
                <a:gradFill>
                  <a:gsLst>
                    <a:gs pos="0">
                      <a:prstClr val="black">
                        <a:alpha val="10000"/>
                      </a:prstClr>
                    </a:gs>
                    <a:gs pos="100000">
                      <a:prstClr val="black">
                        <a:alpha val="10000"/>
                      </a:prstClr>
                    </a:gs>
                  </a:gsLst>
                  <a:lin ang="5400000" scaled="0"/>
                </a:gradFill>
              </a:rPr>
              <a:pPr/>
              <a:t>‹#›</a:t>
            </a:fld>
            <a:endParaRPr>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675733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300013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525569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381268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704088"/>
          </a:xfrm>
        </p:spPr>
        <p:txBody>
          <a:bodyPr vert="horz" lIns="91440" tIns="0" rIns="45720" bIns="0" rtlCol="0">
            <a:normAutofit/>
          </a:bodyPr>
          <a:lstStyle>
            <a:lvl1pPr marL="0" indent="0" algn="l" defTabSz="914400" rtl="0" eaLnBrk="1" latinLnBrk="0" hangingPunct="1">
              <a:lnSpc>
                <a:spcPts val="2600"/>
              </a:lnSpc>
              <a:spcBef>
                <a:spcPts val="200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DB6EF64-FB19-411E-965E-9F52AA474456}" type="slidenum">
              <a:rPr smtClean="0">
                <a:solidFill>
                  <a:prstClr val="black"/>
                </a:solidFill>
              </a:rPr>
              <a:pPr/>
              <a:t>‹#›</a:t>
            </a:fld>
            <a:endParaRPr>
              <a:solidFill>
                <a:prstClr val="black"/>
              </a:solidFill>
            </a:endParaRPr>
          </a:p>
        </p:txBody>
      </p:sp>
    </p:spTree>
    <p:extLst>
      <p:ext uri="{BB962C8B-B14F-4D97-AF65-F5344CB8AC3E}">
        <p14:creationId xmlns:p14="http://schemas.microsoft.com/office/powerpoint/2010/main" val="349970106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85358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706586"/>
          </a:xfrm>
        </p:spPr>
        <p:txBody>
          <a:bodyPr lIns="91440" tIns="0" rIns="45720" bIns="0">
            <a:normAutofit/>
          </a:bodyPr>
          <a:lstStyle>
            <a:lvl1pPr marL="0" indent="0" algn="l">
              <a:lnSpc>
                <a:spcPts val="26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F787A49-37F1-4044-A08B-0787AB8572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398947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AF02B71-8991-4516-A01E-F1A9ACD28BDC}" type="slidenum">
              <a:rPr smtClean="0">
                <a:gradFill>
                  <a:gsLst>
                    <a:gs pos="0">
                      <a:prstClr val="black">
                        <a:alpha val="10000"/>
                      </a:prstClr>
                    </a:gs>
                    <a:gs pos="100000">
                      <a:prstClr val="black">
                        <a:alpha val="10000"/>
                      </a:prstClr>
                    </a:gs>
                  </a:gsLst>
                  <a:lin ang="5400000" scaled="0"/>
                </a:gradFill>
              </a:rPr>
              <a:pPr/>
              <a:t>‹#›</a:t>
            </a:fld>
            <a:endParaRPr>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0320598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01564360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0F5AD-7E34-4FA8-8C84-E6B97EAFA4B9}" type="datetime1">
              <a:rPr>
                <a:solidFill>
                  <a:prstClr val="black"/>
                </a:solidFill>
              </a:rPr>
              <a:pPr/>
              <a:t>6/3/2007</a:t>
            </a:fld>
            <a:endParaRPr>
              <a:solidFill>
                <a:prstClr val="black"/>
              </a:solidFill>
            </a:endParaRPr>
          </a:p>
        </p:txBody>
      </p:sp>
      <p:sp>
        <p:nvSpPr>
          <p:cNvPr id="6" name="Footer Placeholder 5"/>
          <p:cNvSpPr>
            <a:spLocks noGrp="1"/>
          </p:cNvSpPr>
          <p:nvPr>
            <p:ph type="ftr" sz="quarter" idx="11"/>
          </p:nvPr>
        </p:nvSpPr>
        <p:spPr/>
        <p:txBody>
          <a:bodyPr/>
          <a:lstStyle/>
          <a:p>
            <a:r>
              <a:rPr>
                <a:solidFill>
                  <a:prstClr val="black"/>
                </a:solidFill>
              </a:rPr>
              <a:t>
              </a:t>
            </a: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49040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12/29/12</a:t>
            </a:r>
          </a:p>
        </p:txBody>
      </p:sp>
      <p:sp>
        <p:nvSpPr>
          <p:cNvPr id="8" name="Slide Number Placeholder 7"/>
          <p:cNvSpPr>
            <a:spLocks noGrp="1"/>
          </p:cNvSpPr>
          <p:nvPr>
            <p:ph type="sldNum" idx="11"/>
          </p:nvPr>
        </p:nvSpPr>
        <p:spPr/>
        <p:txBody>
          <a:bodyPr/>
          <a:lstStyle>
            <a:lvl1pPr>
              <a:defRPr/>
            </a:lvl1pPr>
          </a:lstStyle>
          <a:p>
            <a:fld id="{3B72F561-0E9C-45EC-8F7E-66C43BFDFF2C}" type="slidenum">
              <a:rPr lang="en-US"/>
              <a:pPr/>
              <a:t>‹#›</a:t>
            </a:fld>
            <a:endParaRPr lang="en-US"/>
          </a:p>
        </p:txBody>
      </p:sp>
    </p:spTree>
    <p:extLst>
      <p:ext uri="{BB962C8B-B14F-4D97-AF65-F5344CB8AC3E}">
        <p14:creationId xmlns:p14="http://schemas.microsoft.com/office/powerpoint/2010/main" val="3293305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488500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extLst>
      <p:ext uri="{BB962C8B-B14F-4D97-AF65-F5344CB8AC3E}">
        <p14:creationId xmlns:p14="http://schemas.microsoft.com/office/powerpoint/2010/main" val="1876206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09707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166413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608736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768122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508117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272585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301495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54566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12/29/12</a:t>
            </a:r>
          </a:p>
        </p:txBody>
      </p:sp>
      <p:sp>
        <p:nvSpPr>
          <p:cNvPr id="4" name="Slide Number Placeholder 3"/>
          <p:cNvSpPr>
            <a:spLocks noGrp="1"/>
          </p:cNvSpPr>
          <p:nvPr>
            <p:ph type="sldNum" idx="11"/>
          </p:nvPr>
        </p:nvSpPr>
        <p:spPr/>
        <p:txBody>
          <a:bodyPr/>
          <a:lstStyle>
            <a:lvl1pPr>
              <a:defRPr/>
            </a:lvl1pPr>
          </a:lstStyle>
          <a:p>
            <a:fld id="{EC6222D6-9B3F-40B4-B5BD-35B725A5F651}" type="slidenum">
              <a:rPr lang="en-US"/>
              <a:pPr/>
              <a:t>‹#›</a:t>
            </a:fld>
            <a:endParaRPr lang="en-US"/>
          </a:p>
        </p:txBody>
      </p:sp>
    </p:spTree>
    <p:extLst>
      <p:ext uri="{BB962C8B-B14F-4D97-AF65-F5344CB8AC3E}">
        <p14:creationId xmlns:p14="http://schemas.microsoft.com/office/powerpoint/2010/main" val="1949177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4442D2-6EC0-47EE-B633-BA0A345679BF}" type="slidenum">
              <a:rPr smtClean="0">
                <a:gradFill>
                  <a:gsLst>
                    <a:gs pos="0">
                      <a:prstClr val="black">
                        <a:alpha val="10000"/>
                      </a:prstClr>
                    </a:gs>
                    <a:gs pos="100000">
                      <a:prstClr val="black">
                        <a:alpha val="10000"/>
                      </a:prstClr>
                    </a:gs>
                  </a:gsLst>
                  <a:lin ang="5400000" scaled="0"/>
                </a:gradFill>
              </a:rPr>
              <a:pPr/>
              <a:t>‹#›</a:t>
            </a:fld>
            <a:endParaRPr>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927958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1">
                <a:lnSpc>
                  <a:spcPct val="100000"/>
                </a:lnSpc>
                <a:spcBef>
                  <a:spcPts val="0"/>
                </a:spcBef>
                <a:spcAft>
                  <a:spcPts val="0"/>
                </a:spcAft>
                <a:buClrTx/>
                <a:buSzTx/>
                <a:buFontTx/>
                <a:buNone/>
              </a:pPr>
              <a:endParaRPr>
                <a:solidFill>
                  <a:prstClr val="white"/>
                </a:solidFill>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082786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01104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463B3-8624-5B4E-BCAF-D5C3BFB4F31E}" type="datetimeFigureOut">
              <a:rPr lang="en-US" smtClean="0">
                <a:solidFill>
                  <a:prstClr val="black"/>
                </a:solidFill>
              </a:rPr>
              <a:pPr/>
              <a:t>6/23/2013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F787A49-37F1-4044-A08B-0787AB85720B}"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636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12/29/12</a:t>
            </a:r>
          </a:p>
        </p:txBody>
      </p:sp>
      <p:sp>
        <p:nvSpPr>
          <p:cNvPr id="3" name="Slide Number Placeholder 2"/>
          <p:cNvSpPr>
            <a:spLocks noGrp="1"/>
          </p:cNvSpPr>
          <p:nvPr>
            <p:ph type="sldNum" idx="11"/>
          </p:nvPr>
        </p:nvSpPr>
        <p:spPr/>
        <p:txBody>
          <a:bodyPr/>
          <a:lstStyle>
            <a:lvl1pPr>
              <a:defRPr/>
            </a:lvl1pPr>
          </a:lstStyle>
          <a:p>
            <a:fld id="{2B6A05B0-5DA5-48FD-B470-AC15B94E33DA}" type="slidenum">
              <a:rPr lang="en-US"/>
              <a:pPr/>
              <a:t>‹#›</a:t>
            </a:fld>
            <a:endParaRPr lang="en-US"/>
          </a:p>
        </p:txBody>
      </p:sp>
    </p:spTree>
    <p:extLst>
      <p:ext uri="{BB962C8B-B14F-4D97-AF65-F5344CB8AC3E}">
        <p14:creationId xmlns:p14="http://schemas.microsoft.com/office/powerpoint/2010/main" val="189124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12/29/12</a:t>
            </a:r>
          </a:p>
        </p:txBody>
      </p:sp>
      <p:sp>
        <p:nvSpPr>
          <p:cNvPr id="6" name="Slide Number Placeholder 5"/>
          <p:cNvSpPr>
            <a:spLocks noGrp="1"/>
          </p:cNvSpPr>
          <p:nvPr>
            <p:ph type="sldNum" idx="11"/>
          </p:nvPr>
        </p:nvSpPr>
        <p:spPr/>
        <p:txBody>
          <a:bodyPr/>
          <a:lstStyle>
            <a:lvl1pPr>
              <a:defRPr/>
            </a:lvl1pPr>
          </a:lstStyle>
          <a:p>
            <a:fld id="{093C934B-84DC-4C73-A898-37A1789276B9}" type="slidenum">
              <a:rPr lang="en-US"/>
              <a:pPr/>
              <a:t>‹#›</a:t>
            </a:fld>
            <a:endParaRPr lang="en-US"/>
          </a:p>
        </p:txBody>
      </p:sp>
    </p:spTree>
    <p:extLst>
      <p:ext uri="{BB962C8B-B14F-4D97-AF65-F5344CB8AC3E}">
        <p14:creationId xmlns:p14="http://schemas.microsoft.com/office/powerpoint/2010/main" val="405846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12/29/12</a:t>
            </a:r>
          </a:p>
        </p:txBody>
      </p:sp>
      <p:sp>
        <p:nvSpPr>
          <p:cNvPr id="6" name="Slide Number Placeholder 5"/>
          <p:cNvSpPr>
            <a:spLocks noGrp="1"/>
          </p:cNvSpPr>
          <p:nvPr>
            <p:ph type="sldNum" idx="11"/>
          </p:nvPr>
        </p:nvSpPr>
        <p:spPr/>
        <p:txBody>
          <a:bodyPr/>
          <a:lstStyle>
            <a:lvl1pPr>
              <a:defRPr/>
            </a:lvl1pPr>
          </a:lstStyle>
          <a:p>
            <a:fld id="{928B067A-1521-4546-B4CD-457C259E35A5}" type="slidenum">
              <a:rPr lang="en-US"/>
              <a:pPr/>
              <a:t>‹#›</a:t>
            </a:fld>
            <a:endParaRPr lang="en-US"/>
          </a:p>
        </p:txBody>
      </p:sp>
    </p:spTree>
    <p:extLst>
      <p:ext uri="{BB962C8B-B14F-4D97-AF65-F5344CB8AC3E}">
        <p14:creationId xmlns:p14="http://schemas.microsoft.com/office/powerpoint/2010/main" val="351832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8.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7.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8.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7.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66713"/>
            <a:ext cx="9144000" cy="84137"/>
          </a:xfrm>
          <a:prstGeom prst="rect">
            <a:avLst/>
          </a:prstGeom>
          <a:solidFill>
            <a:srgbClr val="438086">
              <a:alpha val="5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 name="Rectangle 2"/>
          <p:cNvSpPr>
            <a:spLocks noChangeArrowheads="1"/>
          </p:cNvSpPr>
          <p:nvPr/>
        </p:nvSpPr>
        <p:spPr bwMode="auto">
          <a:xfrm>
            <a:off x="0" y="0"/>
            <a:ext cx="9144000" cy="309563"/>
          </a:xfrm>
          <a:prstGeom prst="rect">
            <a:avLst/>
          </a:prstGeom>
          <a:solidFill>
            <a:srgbClr val="42445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Rectangle 3"/>
          <p:cNvSpPr>
            <a:spLocks noChangeArrowheads="1"/>
          </p:cNvSpPr>
          <p:nvPr/>
        </p:nvSpPr>
        <p:spPr bwMode="auto">
          <a:xfrm>
            <a:off x="0" y="307975"/>
            <a:ext cx="9144000" cy="90488"/>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4"/>
          <p:cNvSpPr>
            <a:spLocks noChangeArrowheads="1"/>
          </p:cNvSpPr>
          <p:nvPr/>
        </p:nvSpPr>
        <p:spPr bwMode="auto">
          <a:xfrm>
            <a:off x="5410200" y="360363"/>
            <a:ext cx="3733800" cy="90487"/>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9" name="Rectangle 5"/>
          <p:cNvSpPr>
            <a:spLocks noChangeArrowheads="1"/>
          </p:cNvSpPr>
          <p:nvPr/>
        </p:nvSpPr>
        <p:spPr bwMode="auto">
          <a:xfrm>
            <a:off x="5410200" y="439738"/>
            <a:ext cx="3733800" cy="179387"/>
          </a:xfrm>
          <a:prstGeom prst="rect">
            <a:avLst/>
          </a:prstGeom>
          <a:solidFill>
            <a:srgbClr val="438086">
              <a:alpha val="5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0" name="AutoShape 6"/>
          <p:cNvSpPr>
            <a:spLocks noChangeArrowheads="1"/>
          </p:cNvSpPr>
          <p:nvPr/>
        </p:nvSpPr>
        <p:spPr bwMode="auto">
          <a:xfrm>
            <a:off x="5407025" y="496888"/>
            <a:ext cx="3062288" cy="26987"/>
          </a:xfrm>
          <a:prstGeom prst="roundRect">
            <a:avLst>
              <a:gd name="adj" fmla="val 16667"/>
            </a:avLst>
          </a:prstGeom>
          <a:solidFill>
            <a:srgbClr val="53548A"/>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1" name="AutoShape 7"/>
          <p:cNvSpPr>
            <a:spLocks noChangeArrowheads="1"/>
          </p:cNvSpPr>
          <p:nvPr/>
        </p:nvSpPr>
        <p:spPr bwMode="auto">
          <a:xfrm>
            <a:off x="7373938" y="588963"/>
            <a:ext cx="1600200" cy="36512"/>
          </a:xfrm>
          <a:prstGeom prst="roundRect">
            <a:avLst>
              <a:gd name="adj" fmla="val 16667"/>
            </a:avLst>
          </a:prstGeom>
          <a:solidFill>
            <a:srgbClr val="53548A"/>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Rectangle 8"/>
          <p:cNvSpPr>
            <a:spLocks noChangeArrowheads="1"/>
          </p:cNvSpPr>
          <p:nvPr/>
        </p:nvSpPr>
        <p:spPr bwMode="auto">
          <a:xfrm>
            <a:off x="9085263" y="-1588"/>
            <a:ext cx="57150" cy="620713"/>
          </a:xfrm>
          <a:prstGeom prst="rect">
            <a:avLst/>
          </a:prstGeom>
          <a:solidFill>
            <a:srgbClr val="FFFFFF">
              <a:alpha val="65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Rectangle 9"/>
          <p:cNvSpPr>
            <a:spLocks noChangeArrowheads="1"/>
          </p:cNvSpPr>
          <p:nvPr/>
        </p:nvSpPr>
        <p:spPr bwMode="auto">
          <a:xfrm>
            <a:off x="9043988" y="-1588"/>
            <a:ext cx="26987" cy="620713"/>
          </a:xfrm>
          <a:prstGeom prst="rect">
            <a:avLst/>
          </a:prstGeom>
          <a:solidFill>
            <a:srgbClr val="FFFFFF">
              <a:alpha val="65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Rectangle 10"/>
          <p:cNvSpPr>
            <a:spLocks noChangeArrowheads="1"/>
          </p:cNvSpPr>
          <p:nvPr/>
        </p:nvSpPr>
        <p:spPr bwMode="auto">
          <a:xfrm>
            <a:off x="9024938" y="-1588"/>
            <a:ext cx="7937" cy="620713"/>
          </a:xfrm>
          <a:prstGeom prst="rect">
            <a:avLst/>
          </a:prstGeom>
          <a:solidFill>
            <a:srgbClr val="FFFFFF">
              <a:alpha val="59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5" name="Rectangle 11"/>
          <p:cNvSpPr>
            <a:spLocks noChangeArrowheads="1"/>
          </p:cNvSpPr>
          <p:nvPr/>
        </p:nvSpPr>
        <p:spPr bwMode="auto">
          <a:xfrm>
            <a:off x="8975725" y="-1588"/>
            <a:ext cx="26988" cy="620713"/>
          </a:xfrm>
          <a:prstGeom prst="rect">
            <a:avLst/>
          </a:prstGeom>
          <a:solidFill>
            <a:srgbClr val="FFFFFF">
              <a:alpha val="39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6" name="Rectangle 12"/>
          <p:cNvSpPr>
            <a:spLocks noChangeArrowheads="1"/>
          </p:cNvSpPr>
          <p:nvPr/>
        </p:nvSpPr>
        <p:spPr bwMode="auto">
          <a:xfrm>
            <a:off x="8915400" y="0"/>
            <a:ext cx="53975" cy="585788"/>
          </a:xfrm>
          <a:prstGeom prst="rect">
            <a:avLst/>
          </a:prstGeom>
          <a:solidFill>
            <a:srgbClr val="FFFFFF">
              <a:alpha val="2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7" name="Rectangle 13"/>
          <p:cNvSpPr>
            <a:spLocks noChangeArrowheads="1"/>
          </p:cNvSpPr>
          <p:nvPr/>
        </p:nvSpPr>
        <p:spPr bwMode="auto">
          <a:xfrm>
            <a:off x="8874125" y="0"/>
            <a:ext cx="7938" cy="585788"/>
          </a:xfrm>
          <a:prstGeom prst="rect">
            <a:avLst/>
          </a:prstGeom>
          <a:solidFill>
            <a:srgbClr val="FFFFFF">
              <a:alpha val="31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8" name="Rectangle 14"/>
          <p:cNvSpPr>
            <a:spLocks noChangeArrowheads="1"/>
          </p:cNvSpPr>
          <p:nvPr/>
        </p:nvSpPr>
        <p:spPr bwMode="auto">
          <a:xfrm>
            <a:off x="5410200" y="3810000"/>
            <a:ext cx="3733800" cy="90488"/>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9" name="Rectangle 15"/>
          <p:cNvSpPr>
            <a:spLocks noChangeArrowheads="1"/>
          </p:cNvSpPr>
          <p:nvPr/>
        </p:nvSpPr>
        <p:spPr bwMode="auto">
          <a:xfrm>
            <a:off x="5410200" y="3897313"/>
            <a:ext cx="3733800" cy="192087"/>
          </a:xfrm>
          <a:prstGeom prst="rect">
            <a:avLst/>
          </a:prstGeom>
          <a:solidFill>
            <a:srgbClr val="438086">
              <a:alpha val="5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0" name="Rectangle 16"/>
          <p:cNvSpPr>
            <a:spLocks noChangeArrowheads="1"/>
          </p:cNvSpPr>
          <p:nvPr/>
        </p:nvSpPr>
        <p:spPr bwMode="auto">
          <a:xfrm>
            <a:off x="5410200" y="4114800"/>
            <a:ext cx="3733800" cy="7938"/>
          </a:xfrm>
          <a:prstGeom prst="rect">
            <a:avLst/>
          </a:prstGeom>
          <a:solidFill>
            <a:srgbClr val="438086">
              <a:alpha val="64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1" name="Rectangle 17"/>
          <p:cNvSpPr>
            <a:spLocks noChangeArrowheads="1"/>
          </p:cNvSpPr>
          <p:nvPr/>
        </p:nvSpPr>
        <p:spPr bwMode="auto">
          <a:xfrm>
            <a:off x="5410200" y="4164013"/>
            <a:ext cx="1965325" cy="17462"/>
          </a:xfrm>
          <a:prstGeom prst="rect">
            <a:avLst/>
          </a:prstGeom>
          <a:solidFill>
            <a:srgbClr val="438086">
              <a:alpha val="59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2" name="Rectangle 18"/>
          <p:cNvSpPr>
            <a:spLocks noChangeArrowheads="1"/>
          </p:cNvSpPr>
          <p:nvPr/>
        </p:nvSpPr>
        <p:spPr bwMode="auto">
          <a:xfrm>
            <a:off x="5410200" y="4198938"/>
            <a:ext cx="1965325" cy="7937"/>
          </a:xfrm>
          <a:prstGeom prst="rect">
            <a:avLst/>
          </a:prstGeom>
          <a:solidFill>
            <a:srgbClr val="438086">
              <a:alpha val="64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3" name="AutoShape 19"/>
          <p:cNvSpPr>
            <a:spLocks noChangeArrowheads="1"/>
          </p:cNvSpPr>
          <p:nvPr/>
        </p:nvSpPr>
        <p:spPr bwMode="auto">
          <a:xfrm>
            <a:off x="5410200" y="3962400"/>
            <a:ext cx="3062288" cy="26988"/>
          </a:xfrm>
          <a:prstGeom prst="roundRect">
            <a:avLst>
              <a:gd name="adj" fmla="val 16667"/>
            </a:avLst>
          </a:prstGeom>
          <a:solidFill>
            <a:srgbClr val="53548A"/>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4" name="AutoShape 20"/>
          <p:cNvSpPr>
            <a:spLocks noChangeArrowheads="1"/>
          </p:cNvSpPr>
          <p:nvPr/>
        </p:nvSpPr>
        <p:spPr bwMode="auto">
          <a:xfrm>
            <a:off x="7377113" y="4060825"/>
            <a:ext cx="1600200" cy="36513"/>
          </a:xfrm>
          <a:prstGeom prst="roundRect">
            <a:avLst>
              <a:gd name="adj" fmla="val 16667"/>
            </a:avLst>
          </a:prstGeom>
          <a:solidFill>
            <a:srgbClr val="53548A"/>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5" name="Rectangle 21"/>
          <p:cNvSpPr>
            <a:spLocks noChangeArrowheads="1"/>
          </p:cNvSpPr>
          <p:nvPr/>
        </p:nvSpPr>
        <p:spPr bwMode="auto">
          <a:xfrm>
            <a:off x="0" y="3649663"/>
            <a:ext cx="9144000" cy="244475"/>
          </a:xfrm>
          <a:prstGeom prst="rect">
            <a:avLst/>
          </a:prstGeom>
          <a:solidFill>
            <a:srgbClr val="438086">
              <a:alpha val="5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6" name="Rectangle 22"/>
          <p:cNvSpPr>
            <a:spLocks noChangeArrowheads="1"/>
          </p:cNvSpPr>
          <p:nvPr/>
        </p:nvSpPr>
        <p:spPr bwMode="auto">
          <a:xfrm>
            <a:off x="0" y="3675063"/>
            <a:ext cx="9144000" cy="139700"/>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7" name="Rectangle 23"/>
          <p:cNvSpPr>
            <a:spLocks noChangeArrowheads="1"/>
          </p:cNvSpPr>
          <p:nvPr/>
        </p:nvSpPr>
        <p:spPr bwMode="auto">
          <a:xfrm>
            <a:off x="6413500" y="3643313"/>
            <a:ext cx="2728913" cy="247650"/>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8" name="Rectangle 24"/>
          <p:cNvSpPr>
            <a:spLocks noChangeArrowheads="1"/>
          </p:cNvSpPr>
          <p:nvPr/>
        </p:nvSpPr>
        <p:spPr bwMode="auto">
          <a:xfrm>
            <a:off x="0" y="0"/>
            <a:ext cx="9144000" cy="3702050"/>
          </a:xfrm>
          <a:prstGeom prst="rect">
            <a:avLst/>
          </a:prstGeom>
          <a:solidFill>
            <a:srgbClr val="42445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9" name="Rectangle 25"/>
          <p:cNvSpPr>
            <a:spLocks noGrp="1" noChangeArrowheads="1"/>
          </p:cNvSpPr>
          <p:nvPr>
            <p:ph type="title"/>
          </p:nvPr>
        </p:nvSpPr>
        <p:spPr bwMode="auto">
          <a:xfrm>
            <a:off x="457200" y="2401888"/>
            <a:ext cx="8456613"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smtClean="0"/>
              <a:t>Click to edit the title text formatClick to edit Master title style</a:t>
            </a:r>
          </a:p>
        </p:txBody>
      </p:sp>
      <p:sp>
        <p:nvSpPr>
          <p:cNvPr id="1050" name="Rectangle 26"/>
          <p:cNvSpPr>
            <a:spLocks noGrp="1" noChangeArrowheads="1"/>
          </p:cNvSpPr>
          <p:nvPr>
            <p:ph type="dt"/>
          </p:nvPr>
        </p:nvSpPr>
        <p:spPr bwMode="auto">
          <a:xfrm>
            <a:off x="6705600" y="4206875"/>
            <a:ext cx="9588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defRPr>
            </a:lvl1pPr>
          </a:lstStyle>
          <a:p>
            <a:r>
              <a:rPr lang="en-US"/>
              <a:t>12/29/12</a:t>
            </a:r>
          </a:p>
        </p:txBody>
      </p:sp>
      <p:sp>
        <p:nvSpPr>
          <p:cNvPr id="1051" name="Text Box 27"/>
          <p:cNvSpPr txBox="1">
            <a:spLocks noChangeArrowheads="1"/>
          </p:cNvSpPr>
          <p:nvPr/>
        </p:nvSpPr>
        <p:spPr bwMode="auto">
          <a:xfrm>
            <a:off x="5410200" y="4205288"/>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2" name="Rectangle 28"/>
          <p:cNvSpPr>
            <a:spLocks noGrp="1" noChangeArrowheads="1"/>
          </p:cNvSpPr>
          <p:nvPr>
            <p:ph type="sldNum"/>
          </p:nvPr>
        </p:nvSpPr>
        <p:spPr bwMode="auto">
          <a:xfrm>
            <a:off x="8320088" y="1588"/>
            <a:ext cx="7461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FFFFFF"/>
                </a:solidFill>
                <a:latin typeface="+mn-lt"/>
              </a:defRPr>
            </a:lvl1pPr>
          </a:lstStyle>
          <a:p>
            <a:fld id="{5E42F531-B566-4FD4-A3D5-2D456C0070C8}" type="slidenum">
              <a:rPr lang="en-US"/>
              <a:pPr/>
              <a:t>‹#›</a:t>
            </a:fld>
            <a:endParaRPr lang="en-US"/>
          </a:p>
        </p:txBody>
      </p:sp>
      <p:sp>
        <p:nvSpPr>
          <p:cNvPr id="1053" name="Rectangle 29"/>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6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sldNum="0" hdr="0" ftr="0"/>
  <p:txStyles>
    <p:titleStyle>
      <a:lvl1pPr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2pPr>
      <a:lvl3pPr marL="1143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3pPr>
      <a:lvl4pPr marL="1600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4pPr>
      <a:lvl5pPr marL="20574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5pPr>
      <a:lvl6pPr marL="25146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6pPr>
      <a:lvl7pPr marL="29718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7pPr>
      <a:lvl8pPr marL="3429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8pPr>
      <a:lvl9pPr marL="3886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9pPr>
    </p:titleStyle>
    <p:bodyStyle>
      <a:lvl1pPr marL="342900" indent="-342900" algn="l" defTabSz="457200" rtl="0" fontAlgn="base">
        <a:lnSpc>
          <a:spcPct val="95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fontAlgn="base">
        <a:lnSpc>
          <a:spcPct val="95000"/>
        </a:lnSpc>
        <a:spcBef>
          <a:spcPct val="0"/>
        </a:spcBef>
        <a:spcAft>
          <a:spcPts val="1138"/>
        </a:spcAft>
        <a:buClr>
          <a:srgbClr val="000000"/>
        </a:buClr>
        <a:buSzPct val="100000"/>
        <a:buFont typeface="Times New Roman" pitchFamily="16" charset="0"/>
        <a:defRPr sz="2400">
          <a:solidFill>
            <a:srgbClr val="53548A"/>
          </a:solidFill>
          <a:latin typeface="+mn-lt"/>
          <a:ea typeface="+mn-ea"/>
        </a:defRPr>
      </a:lvl2pPr>
      <a:lvl3pPr marL="1143000" indent="-228600" algn="l" defTabSz="457200" rtl="0" fontAlgn="base">
        <a:lnSpc>
          <a:spcPct val="95000"/>
        </a:lnSpc>
        <a:spcBef>
          <a:spcPct val="0"/>
        </a:spcBef>
        <a:spcAft>
          <a:spcPts val="850"/>
        </a:spcAft>
        <a:buClr>
          <a:srgbClr val="000000"/>
        </a:buClr>
        <a:buSzPct val="100000"/>
        <a:buFont typeface="Times New Roman" pitchFamily="16" charset="0"/>
        <a:defRPr sz="2200">
          <a:solidFill>
            <a:srgbClr val="53548A"/>
          </a:solidFill>
          <a:latin typeface="+mn-lt"/>
          <a:ea typeface="+mn-ea"/>
        </a:defRPr>
      </a:lvl3pPr>
      <a:lvl4pPr marL="1600200" indent="-228600" algn="l" defTabSz="457200" rtl="0" fontAlgn="base">
        <a:lnSpc>
          <a:spcPct val="95000"/>
        </a:lnSpc>
        <a:spcBef>
          <a:spcPct val="0"/>
        </a:spcBef>
        <a:spcAft>
          <a:spcPts val="575"/>
        </a:spcAft>
        <a:buClr>
          <a:srgbClr val="000000"/>
        </a:buClr>
        <a:buSzPct val="100000"/>
        <a:buFont typeface="Times New Roman" pitchFamily="16" charset="0"/>
        <a:defRPr sz="2000">
          <a:solidFill>
            <a:srgbClr val="A04DA3"/>
          </a:solidFill>
          <a:latin typeface="+mn-lt"/>
          <a:ea typeface="+mn-ea"/>
        </a:defRPr>
      </a:lvl4pPr>
      <a:lvl5pPr marL="20574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5pPr>
      <a:lvl6pPr marL="25146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6pPr>
      <a:lvl7pPr marL="29718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7pPr>
      <a:lvl8pPr marL="34290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8pPr>
      <a:lvl9pPr marL="38862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366713"/>
            <a:ext cx="9144000" cy="84137"/>
          </a:xfrm>
          <a:prstGeom prst="rect">
            <a:avLst/>
          </a:prstGeom>
          <a:solidFill>
            <a:srgbClr val="438086">
              <a:alpha val="5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ChangeArrowheads="1"/>
          </p:cNvSpPr>
          <p:nvPr/>
        </p:nvSpPr>
        <p:spPr bwMode="auto">
          <a:xfrm>
            <a:off x="0" y="0"/>
            <a:ext cx="9144000" cy="309563"/>
          </a:xfrm>
          <a:prstGeom prst="rect">
            <a:avLst/>
          </a:prstGeom>
          <a:solidFill>
            <a:srgbClr val="42445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Rectangle 3"/>
          <p:cNvSpPr>
            <a:spLocks noChangeArrowheads="1"/>
          </p:cNvSpPr>
          <p:nvPr/>
        </p:nvSpPr>
        <p:spPr bwMode="auto">
          <a:xfrm>
            <a:off x="0" y="307975"/>
            <a:ext cx="9144000" cy="90488"/>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Rectangle 4"/>
          <p:cNvSpPr>
            <a:spLocks noChangeArrowheads="1"/>
          </p:cNvSpPr>
          <p:nvPr/>
        </p:nvSpPr>
        <p:spPr bwMode="auto">
          <a:xfrm>
            <a:off x="5410200" y="360363"/>
            <a:ext cx="3733800" cy="90487"/>
          </a:xfrm>
          <a:prstGeom prst="rect">
            <a:avLst/>
          </a:prstGeom>
          <a:solidFill>
            <a:srgbClr val="438086"/>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p:cNvSpPr>
            <a:spLocks noChangeArrowheads="1"/>
          </p:cNvSpPr>
          <p:nvPr/>
        </p:nvSpPr>
        <p:spPr bwMode="auto">
          <a:xfrm>
            <a:off x="5410200" y="439738"/>
            <a:ext cx="3733800" cy="179387"/>
          </a:xfrm>
          <a:prstGeom prst="rect">
            <a:avLst/>
          </a:prstGeom>
          <a:solidFill>
            <a:srgbClr val="438086">
              <a:alpha val="5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p:cNvSpPr>
            <a:spLocks noChangeArrowheads="1"/>
          </p:cNvSpPr>
          <p:nvPr/>
        </p:nvSpPr>
        <p:spPr bwMode="auto">
          <a:xfrm>
            <a:off x="5407025" y="496888"/>
            <a:ext cx="3062288" cy="26987"/>
          </a:xfrm>
          <a:prstGeom prst="roundRect">
            <a:avLst>
              <a:gd name="adj" fmla="val 16667"/>
            </a:avLst>
          </a:prstGeom>
          <a:solidFill>
            <a:srgbClr val="53548A"/>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p:cNvSpPr>
            <a:spLocks noChangeArrowheads="1"/>
          </p:cNvSpPr>
          <p:nvPr/>
        </p:nvSpPr>
        <p:spPr bwMode="auto">
          <a:xfrm>
            <a:off x="7373938" y="588963"/>
            <a:ext cx="1600200" cy="36512"/>
          </a:xfrm>
          <a:prstGeom prst="roundRect">
            <a:avLst>
              <a:gd name="adj" fmla="val 16667"/>
            </a:avLst>
          </a:prstGeom>
          <a:solidFill>
            <a:srgbClr val="53548A"/>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Rectangle 8"/>
          <p:cNvSpPr>
            <a:spLocks noChangeArrowheads="1"/>
          </p:cNvSpPr>
          <p:nvPr/>
        </p:nvSpPr>
        <p:spPr bwMode="auto">
          <a:xfrm>
            <a:off x="9085263" y="-1588"/>
            <a:ext cx="57150" cy="620713"/>
          </a:xfrm>
          <a:prstGeom prst="rect">
            <a:avLst/>
          </a:prstGeom>
          <a:solidFill>
            <a:srgbClr val="FFFFFF">
              <a:alpha val="65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Rectangle 9"/>
          <p:cNvSpPr>
            <a:spLocks noChangeArrowheads="1"/>
          </p:cNvSpPr>
          <p:nvPr/>
        </p:nvSpPr>
        <p:spPr bwMode="auto">
          <a:xfrm>
            <a:off x="9043988" y="-1588"/>
            <a:ext cx="26987" cy="620713"/>
          </a:xfrm>
          <a:prstGeom prst="rect">
            <a:avLst/>
          </a:prstGeom>
          <a:solidFill>
            <a:srgbClr val="FFFFFF">
              <a:alpha val="65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Rectangle 10"/>
          <p:cNvSpPr>
            <a:spLocks noChangeArrowheads="1"/>
          </p:cNvSpPr>
          <p:nvPr/>
        </p:nvSpPr>
        <p:spPr bwMode="auto">
          <a:xfrm>
            <a:off x="9024938" y="-1588"/>
            <a:ext cx="7937" cy="620713"/>
          </a:xfrm>
          <a:prstGeom prst="rect">
            <a:avLst/>
          </a:prstGeom>
          <a:solidFill>
            <a:srgbClr val="FFFFFF">
              <a:alpha val="59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Rectangle 11"/>
          <p:cNvSpPr>
            <a:spLocks noChangeArrowheads="1"/>
          </p:cNvSpPr>
          <p:nvPr/>
        </p:nvSpPr>
        <p:spPr bwMode="auto">
          <a:xfrm>
            <a:off x="8975725" y="-1588"/>
            <a:ext cx="26988" cy="620713"/>
          </a:xfrm>
          <a:prstGeom prst="rect">
            <a:avLst/>
          </a:prstGeom>
          <a:solidFill>
            <a:srgbClr val="FFFFFF">
              <a:alpha val="39999"/>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Rectangle 12"/>
          <p:cNvSpPr>
            <a:spLocks noChangeArrowheads="1"/>
          </p:cNvSpPr>
          <p:nvPr/>
        </p:nvSpPr>
        <p:spPr bwMode="auto">
          <a:xfrm>
            <a:off x="8915400" y="0"/>
            <a:ext cx="53975" cy="585788"/>
          </a:xfrm>
          <a:prstGeom prst="rect">
            <a:avLst/>
          </a:prstGeom>
          <a:solidFill>
            <a:srgbClr val="FFFFFF">
              <a:alpha val="20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Rectangle 13"/>
          <p:cNvSpPr>
            <a:spLocks noChangeArrowheads="1"/>
          </p:cNvSpPr>
          <p:nvPr/>
        </p:nvSpPr>
        <p:spPr bwMode="auto">
          <a:xfrm>
            <a:off x="8874125" y="0"/>
            <a:ext cx="7938" cy="585788"/>
          </a:xfrm>
          <a:prstGeom prst="rect">
            <a:avLst/>
          </a:prstGeom>
          <a:solidFill>
            <a:srgbClr val="FFFFFF">
              <a:alpha val="31000"/>
            </a:srgbClr>
          </a:solidFill>
          <a:ln>
            <a:noFill/>
          </a:ln>
          <a:effectLst/>
          <a:extLst>
            <a:ext uri="{91240B29-F687-4F45-9708-019B960494DF}">
              <a14:hiddenLine xmlns:a14="http://schemas.microsoft.com/office/drawing/2010/main" w="50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2" name="Rectangle 14"/>
          <p:cNvSpPr>
            <a:spLocks noGrp="1" noChangeArrowheads="1"/>
          </p:cNvSpPr>
          <p:nvPr>
            <p:ph type="title"/>
          </p:nvPr>
        </p:nvSpPr>
        <p:spPr bwMode="auto">
          <a:xfrm>
            <a:off x="457200" y="1143000"/>
            <a:ext cx="8228013"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2063" name="Rectangle 15"/>
          <p:cNvSpPr>
            <a:spLocks noGrp="1" noChangeArrowheads="1"/>
          </p:cNvSpPr>
          <p:nvPr>
            <p:ph type="body" idx="1"/>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64" name="Rectangle 16"/>
          <p:cNvSpPr>
            <a:spLocks noGrp="1" noChangeArrowheads="1"/>
          </p:cNvSpPr>
          <p:nvPr>
            <p:ph type="dt"/>
          </p:nvPr>
        </p:nvSpPr>
        <p:spPr bwMode="auto">
          <a:xfrm>
            <a:off x="6586538" y="612775"/>
            <a:ext cx="9556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defRPr>
            </a:lvl1pPr>
          </a:lstStyle>
          <a:p>
            <a:r>
              <a:rPr lang="en-US"/>
              <a:t>12/29/12</a:t>
            </a:r>
          </a:p>
        </p:txBody>
      </p:sp>
      <p:sp>
        <p:nvSpPr>
          <p:cNvPr id="2065" name="Text Box 17"/>
          <p:cNvSpPr txBox="1">
            <a:spLocks noChangeArrowheads="1"/>
          </p:cNvSpPr>
          <p:nvPr/>
        </p:nvSpPr>
        <p:spPr bwMode="auto">
          <a:xfrm>
            <a:off x="5257800" y="612775"/>
            <a:ext cx="13255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6" name="Rectangle 18"/>
          <p:cNvSpPr>
            <a:spLocks noGrp="1" noChangeArrowheads="1"/>
          </p:cNvSpPr>
          <p:nvPr>
            <p:ph type="sldNum"/>
          </p:nvPr>
        </p:nvSpPr>
        <p:spPr bwMode="auto">
          <a:xfrm>
            <a:off x="8175625" y="1588"/>
            <a:ext cx="760413"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n-lt"/>
              </a:defRPr>
            </a:lvl1pPr>
          </a:lstStyle>
          <a:p>
            <a:fld id="{DB5988E2-3F01-4097-89A7-537279F1FA6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2pPr>
      <a:lvl3pPr marL="1143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3pPr>
      <a:lvl4pPr marL="1600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4pPr>
      <a:lvl5pPr marL="20574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5pPr>
      <a:lvl6pPr marL="25146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6pPr>
      <a:lvl7pPr marL="29718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7pPr>
      <a:lvl8pPr marL="3429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8pPr>
      <a:lvl9pPr marL="3886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9pPr>
    </p:titleStyle>
    <p:bodyStyle>
      <a:lvl1pPr marL="342900" indent="-342900" algn="l" defTabSz="457200" rtl="0" fontAlgn="base">
        <a:lnSpc>
          <a:spcPct val="95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fontAlgn="base">
        <a:lnSpc>
          <a:spcPct val="95000"/>
        </a:lnSpc>
        <a:spcBef>
          <a:spcPct val="0"/>
        </a:spcBef>
        <a:spcAft>
          <a:spcPts val="1138"/>
        </a:spcAft>
        <a:buClr>
          <a:srgbClr val="000000"/>
        </a:buClr>
        <a:buSzPct val="100000"/>
        <a:buFont typeface="Times New Roman" pitchFamily="16" charset="0"/>
        <a:defRPr sz="2400">
          <a:solidFill>
            <a:srgbClr val="53548A"/>
          </a:solidFill>
          <a:latin typeface="+mn-lt"/>
          <a:ea typeface="+mn-ea"/>
        </a:defRPr>
      </a:lvl2pPr>
      <a:lvl3pPr marL="1143000" indent="-228600" algn="l" defTabSz="457200" rtl="0" fontAlgn="base">
        <a:lnSpc>
          <a:spcPct val="95000"/>
        </a:lnSpc>
        <a:spcBef>
          <a:spcPct val="0"/>
        </a:spcBef>
        <a:spcAft>
          <a:spcPts val="850"/>
        </a:spcAft>
        <a:buClr>
          <a:srgbClr val="000000"/>
        </a:buClr>
        <a:buSzPct val="100000"/>
        <a:buFont typeface="Times New Roman" pitchFamily="16" charset="0"/>
        <a:defRPr sz="2200">
          <a:solidFill>
            <a:srgbClr val="53548A"/>
          </a:solidFill>
          <a:latin typeface="+mn-lt"/>
          <a:ea typeface="+mn-ea"/>
        </a:defRPr>
      </a:lvl3pPr>
      <a:lvl4pPr marL="1600200" indent="-228600" algn="l" defTabSz="457200" rtl="0" fontAlgn="base">
        <a:lnSpc>
          <a:spcPct val="95000"/>
        </a:lnSpc>
        <a:spcBef>
          <a:spcPct val="0"/>
        </a:spcBef>
        <a:spcAft>
          <a:spcPts val="575"/>
        </a:spcAft>
        <a:buClr>
          <a:srgbClr val="000000"/>
        </a:buClr>
        <a:buSzPct val="100000"/>
        <a:buFont typeface="Times New Roman" pitchFamily="16" charset="0"/>
        <a:defRPr sz="2000">
          <a:solidFill>
            <a:srgbClr val="A04DA3"/>
          </a:solidFill>
          <a:latin typeface="+mn-lt"/>
          <a:ea typeface="+mn-ea"/>
        </a:defRPr>
      </a:lvl4pPr>
      <a:lvl5pPr marL="20574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5pPr>
      <a:lvl6pPr marL="25146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6pPr>
      <a:lvl7pPr marL="29718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7pPr>
      <a:lvl8pPr marL="34290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8pPr>
      <a:lvl9pPr marL="3886200" indent="-228600" algn="l" defTabSz="457200" rtl="0" fontAlgn="base">
        <a:lnSpc>
          <a:spcPct val="95000"/>
        </a:lnSpc>
        <a:spcBef>
          <a:spcPct val="0"/>
        </a:spcBef>
        <a:spcAft>
          <a:spcPts val="288"/>
        </a:spcAft>
        <a:buClr>
          <a:srgbClr val="000000"/>
        </a:buClr>
        <a:buSzPct val="100000"/>
        <a:buFont typeface="Times New Roman" pitchFamily="16" charset="0"/>
        <a:defRPr sz="2000">
          <a:solidFill>
            <a:srgbClr val="A04DA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fontAlgn="auto" hangingPunct="1">
              <a:lnSpc>
                <a:spcPct val="100000"/>
              </a:lnSpc>
              <a:spcBef>
                <a:spcPts val="0"/>
              </a:spcBef>
              <a:spcAft>
                <a:spcPts val="0"/>
              </a:spcAft>
              <a:buClrTx/>
              <a:buSzTx/>
              <a:buFontTx/>
              <a:buNone/>
            </a:pPr>
            <a:fld id="{142463B3-8624-5B4E-BCAF-D5C3BFB4F31E}" type="datetimeFigureOut">
              <a:rPr lang="en-US" smtClean="0">
                <a:solidFill>
                  <a:prstClr val="black"/>
                </a:solidFill>
                <a:ea typeface="+mn-ea"/>
              </a:rPr>
              <a:pPr fontAlgn="auto" hangingPunct="1">
                <a:lnSpc>
                  <a:spcPct val="100000"/>
                </a:lnSpc>
                <a:spcBef>
                  <a:spcPts val="0"/>
                </a:spcBef>
                <a:spcAft>
                  <a:spcPts val="0"/>
                </a:spcAft>
                <a:buClrTx/>
                <a:buSzTx/>
                <a:buFontTx/>
                <a:buNone/>
              </a:pPr>
              <a:t>6/23/2013</a:t>
            </a:fld>
            <a:endParaRPr lang="en-US">
              <a:solidFill>
                <a:prstClr val="black"/>
              </a:solidFill>
              <a:ea typeface="+mn-ea"/>
            </a:endParaRP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fontAlgn="auto" hangingPunct="1">
              <a:lnSpc>
                <a:spcPct val="100000"/>
              </a:lnSpc>
              <a:spcBef>
                <a:spcPts val="0"/>
              </a:spcBef>
              <a:spcAft>
                <a:spcPts val="0"/>
              </a:spcAft>
              <a:buClrTx/>
              <a:buSzTx/>
              <a:buFontTx/>
              <a:buNone/>
            </a:pPr>
            <a:endParaRPr lang="en-US">
              <a:solidFill>
                <a:prstClr val="black"/>
              </a:solidFill>
              <a:ea typeface="+mn-ea"/>
            </a:endParaRP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fontAlgn="auto" hangingPunct="1">
              <a:lnSpc>
                <a:spcPct val="100000"/>
              </a:lnSpc>
              <a:spcBef>
                <a:spcPts val="0"/>
              </a:spcBef>
              <a:spcAft>
                <a:spcPts val="0"/>
              </a:spcAft>
              <a:buClrTx/>
              <a:buSzTx/>
              <a:buFontTx/>
              <a:buNone/>
            </a:pPr>
            <a:fld id="{6F787A49-37F1-4044-A08B-0787AB85720B}" type="slidenum">
              <a:rPr lang="en-US" smtClean="0">
                <a:gradFill>
                  <a:gsLst>
                    <a:gs pos="0">
                      <a:prstClr val="black">
                        <a:alpha val="10000"/>
                      </a:prstClr>
                    </a:gs>
                    <a:gs pos="100000">
                      <a:prstClr val="black">
                        <a:alpha val="10000"/>
                      </a:prstClr>
                    </a:gs>
                  </a:gsLst>
                  <a:lin ang="5400000" scaled="0"/>
                </a:gradFill>
                <a:ea typeface="+mn-ea"/>
              </a:rPr>
              <a:pPr fontAlgn="auto" hangingPunct="1">
                <a:lnSpc>
                  <a:spcPct val="100000"/>
                </a:lnSpc>
                <a:spcBef>
                  <a:spcPts val="0"/>
                </a:spcBef>
                <a:spcAft>
                  <a:spcPts val="0"/>
                </a:spcAft>
                <a:buClrTx/>
                <a:buSzTx/>
                <a:buFontTx/>
                <a:buNone/>
              </a:pPr>
              <a:t>‹#›</a:t>
            </a:fld>
            <a:endParaRPr lang="en-US">
              <a:gradFill>
                <a:gsLst>
                  <a:gs pos="0">
                    <a:prstClr val="black">
                      <a:alpha val="10000"/>
                    </a:prstClr>
                  </a:gs>
                  <a:gs pos="100000">
                    <a:prstClr val="black">
                      <a:alpha val="10000"/>
                    </a:prstClr>
                  </a:gs>
                </a:gsLst>
                <a:lin ang="5400000" scaled="0"/>
              </a:gradFill>
              <a:ea typeface="+mn-ea"/>
            </a:endParaRPr>
          </a:p>
        </p:txBody>
      </p:sp>
    </p:spTree>
    <p:extLst>
      <p:ext uri="{BB962C8B-B14F-4D97-AF65-F5344CB8AC3E}">
        <p14:creationId xmlns:p14="http://schemas.microsoft.com/office/powerpoint/2010/main" val="15107855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fontAlgn="auto" hangingPunct="1">
              <a:lnSpc>
                <a:spcPct val="100000"/>
              </a:lnSpc>
              <a:spcBef>
                <a:spcPts val="0"/>
              </a:spcBef>
              <a:spcAft>
                <a:spcPts val="0"/>
              </a:spcAft>
              <a:buClrTx/>
              <a:buSzTx/>
              <a:buFontTx/>
              <a:buNone/>
            </a:pPr>
            <a:fld id="{142463B3-8624-5B4E-BCAF-D5C3BFB4F31E}" type="datetimeFigureOut">
              <a:rPr lang="en-US" smtClean="0">
                <a:solidFill>
                  <a:prstClr val="black"/>
                </a:solidFill>
                <a:ea typeface="+mn-ea"/>
              </a:rPr>
              <a:pPr fontAlgn="auto" hangingPunct="1">
                <a:lnSpc>
                  <a:spcPct val="100000"/>
                </a:lnSpc>
                <a:spcBef>
                  <a:spcPts val="0"/>
                </a:spcBef>
                <a:spcAft>
                  <a:spcPts val="0"/>
                </a:spcAft>
                <a:buClrTx/>
                <a:buSzTx/>
                <a:buFontTx/>
                <a:buNone/>
              </a:pPr>
              <a:t>6/23/2013</a:t>
            </a:fld>
            <a:endParaRPr lang="en-US">
              <a:solidFill>
                <a:prstClr val="black"/>
              </a:solidFill>
              <a:ea typeface="+mn-ea"/>
            </a:endParaRP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fontAlgn="auto" hangingPunct="1">
              <a:lnSpc>
                <a:spcPct val="100000"/>
              </a:lnSpc>
              <a:spcBef>
                <a:spcPts val="0"/>
              </a:spcBef>
              <a:spcAft>
                <a:spcPts val="0"/>
              </a:spcAft>
              <a:buClrTx/>
              <a:buSzTx/>
              <a:buFontTx/>
              <a:buNone/>
            </a:pPr>
            <a:endParaRPr lang="en-US">
              <a:solidFill>
                <a:prstClr val="black"/>
              </a:solidFill>
              <a:ea typeface="+mn-ea"/>
            </a:endParaRP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fontAlgn="auto" hangingPunct="1">
              <a:lnSpc>
                <a:spcPct val="100000"/>
              </a:lnSpc>
              <a:spcBef>
                <a:spcPts val="0"/>
              </a:spcBef>
              <a:spcAft>
                <a:spcPts val="0"/>
              </a:spcAft>
              <a:buClrTx/>
              <a:buSzTx/>
              <a:buFontTx/>
              <a:buNone/>
            </a:pPr>
            <a:fld id="{6F787A49-37F1-4044-A08B-0787AB85720B}" type="slidenum">
              <a:rPr lang="en-US" smtClean="0">
                <a:gradFill>
                  <a:gsLst>
                    <a:gs pos="0">
                      <a:prstClr val="black">
                        <a:alpha val="10000"/>
                      </a:prstClr>
                    </a:gs>
                    <a:gs pos="100000">
                      <a:prstClr val="black">
                        <a:alpha val="10000"/>
                      </a:prstClr>
                    </a:gs>
                  </a:gsLst>
                  <a:lin ang="5400000" scaled="0"/>
                </a:gradFill>
                <a:ea typeface="+mn-ea"/>
              </a:rPr>
              <a:pPr fontAlgn="auto" hangingPunct="1">
                <a:lnSpc>
                  <a:spcPct val="100000"/>
                </a:lnSpc>
                <a:spcBef>
                  <a:spcPts val="0"/>
                </a:spcBef>
                <a:spcAft>
                  <a:spcPts val="0"/>
                </a:spcAft>
                <a:buClrTx/>
                <a:buSzTx/>
                <a:buFontTx/>
                <a:buNone/>
              </a:pPr>
              <a:t>‹#›</a:t>
            </a:fld>
            <a:endParaRPr lang="en-US">
              <a:gradFill>
                <a:gsLst>
                  <a:gs pos="0">
                    <a:prstClr val="black">
                      <a:alpha val="10000"/>
                    </a:prstClr>
                  </a:gs>
                  <a:gs pos="100000">
                    <a:prstClr val="black">
                      <a:alpha val="10000"/>
                    </a:prstClr>
                  </a:gs>
                </a:gsLst>
                <a:lin ang="5400000" scaled="0"/>
              </a:gradFill>
              <a:ea typeface="+mn-ea"/>
            </a:endParaRPr>
          </a:p>
        </p:txBody>
      </p:sp>
    </p:spTree>
    <p:extLst>
      <p:ext uri="{BB962C8B-B14F-4D97-AF65-F5344CB8AC3E}">
        <p14:creationId xmlns:p14="http://schemas.microsoft.com/office/powerpoint/2010/main" val="2519559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english.heacademy.ac.uk/explore/publications/newsletters/newsissue8/fabb.ht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imdb.com/name/nm0000284/" TargetMode="External"/><Relationship Id="rId2" Type="http://schemas.openxmlformats.org/officeDocument/2006/relationships/hyperlink" Target="http://www.imdb.com/name/nm0177933/" TargetMode="External"/><Relationship Id="rId1" Type="http://schemas.openxmlformats.org/officeDocument/2006/relationships/slideLayout" Target="../slideLayouts/slideLayout25.xml"/><Relationship Id="rId5" Type="http://schemas.openxmlformats.org/officeDocument/2006/relationships/hyperlink" Target="http://www.imdb.com/name/nm0000154/" TargetMode="External"/><Relationship Id="rId4" Type="http://schemas.openxmlformats.org/officeDocument/2006/relationships/hyperlink" Target="http://www.imdb.com/name/nm089664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685800" y="1143001"/>
            <a:ext cx="7772400" cy="2457450"/>
          </a:xfrm>
          <a:ln/>
        </p:spPr>
        <p:txBody>
          <a:bodyPr anchor="t"/>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solidFill>
                  <a:schemeClr val="bg1"/>
                </a:solidFill>
                <a:latin typeface="Trebuchet MS" charset="0"/>
              </a:rPr>
              <a:t>Linguistics </a:t>
            </a:r>
            <a:r>
              <a:rPr lang="en-US" sz="3600" dirty="0">
                <a:solidFill>
                  <a:schemeClr val="bg1"/>
                </a:solidFill>
                <a:latin typeface="Trebuchet MS" charset="0"/>
              </a:rPr>
              <a:t>in a </a:t>
            </a:r>
            <a:r>
              <a:rPr lang="en-US" sz="3600" dirty="0" smtClean="0">
                <a:solidFill>
                  <a:schemeClr val="bg1"/>
                </a:solidFill>
                <a:latin typeface="Trebuchet MS" charset="0"/>
              </a:rPr>
              <a:t>General Education </a:t>
            </a:r>
            <a:r>
              <a:rPr lang="en-US" sz="3600" dirty="0">
                <a:solidFill>
                  <a:schemeClr val="bg1"/>
                </a:solidFill>
                <a:latin typeface="Trebuchet MS" charset="0"/>
              </a:rPr>
              <a:t/>
            </a:r>
            <a:br>
              <a:rPr lang="en-US" sz="3600" dirty="0">
                <a:solidFill>
                  <a:schemeClr val="bg1"/>
                </a:solidFill>
                <a:latin typeface="Trebuchet MS" charset="0"/>
              </a:rPr>
            </a:br>
            <a:r>
              <a:rPr lang="en-US" sz="3600" dirty="0">
                <a:solidFill>
                  <a:schemeClr val="bg1"/>
                </a:solidFill>
                <a:latin typeface="Trebuchet MS" charset="0"/>
              </a:rPr>
              <a:t>Literature </a:t>
            </a:r>
            <a:r>
              <a:rPr lang="en-US" sz="3600" dirty="0" smtClean="0">
                <a:solidFill>
                  <a:schemeClr val="bg1"/>
                </a:solidFill>
                <a:latin typeface="Trebuchet MS" charset="0"/>
              </a:rPr>
              <a:t>Class</a:t>
            </a:r>
            <a:br>
              <a:rPr lang="en-US" sz="3600" dirty="0" smtClean="0">
                <a:solidFill>
                  <a:schemeClr val="bg1"/>
                </a:solidFill>
                <a:latin typeface="Trebuchet MS" charset="0"/>
              </a:rPr>
            </a:br>
            <a:r>
              <a:rPr lang="en-US" sz="3600" dirty="0" smtClean="0">
                <a:solidFill>
                  <a:schemeClr val="bg1"/>
                </a:solidFill>
                <a:latin typeface="Trebuchet MS" charset="0"/>
              </a:rPr>
              <a:t/>
            </a:r>
            <a:br>
              <a:rPr lang="en-US" sz="3600" dirty="0" smtClean="0">
                <a:solidFill>
                  <a:schemeClr val="bg1"/>
                </a:solidFill>
                <a:latin typeface="Trebuchet MS" charset="0"/>
              </a:rPr>
            </a:br>
            <a:r>
              <a:rPr lang="en-US" sz="3600" dirty="0" smtClean="0">
                <a:solidFill>
                  <a:schemeClr val="bg1"/>
                </a:solidFill>
                <a:latin typeface="Trebuchet MS" charset="0"/>
              </a:rPr>
              <a:t>LSA 87, 5 Jan. 2012</a:t>
            </a:r>
            <a:endParaRPr lang="en-US" sz="3600" dirty="0">
              <a:solidFill>
                <a:schemeClr val="bg1"/>
              </a:solidFill>
              <a:latin typeface="Trebuchet MS" charset="0"/>
            </a:endParaRPr>
          </a:p>
        </p:txBody>
      </p:sp>
      <p:sp>
        <p:nvSpPr>
          <p:cNvPr id="5122" name="Rectangle 2"/>
          <p:cNvSpPr>
            <a:spLocks noGrp="1" noChangeArrowheads="1"/>
          </p:cNvSpPr>
          <p:nvPr>
            <p:ph type="subTitle" idx="1"/>
          </p:nvPr>
        </p:nvSpPr>
        <p:spPr>
          <a:ln/>
        </p:spPr>
        <p:txBody>
          <a:bodyPr lIns="90000" tIns="45000" rIns="90000" bIns="45000"/>
          <a:lstStyle/>
          <a:p>
            <a:pPr marL="0" indent="0" algn="l">
              <a:lnSpc>
                <a:spcPct val="100000"/>
              </a:lnSpc>
              <a:spcAft>
                <a:spcPct val="0"/>
              </a:spcAft>
              <a:tabLst>
                <a:tab pos="723900" algn="l"/>
                <a:tab pos="1447800" algn="l"/>
                <a:tab pos="2171700" algn="l"/>
                <a:tab pos="2895600" algn="l"/>
                <a:tab pos="3619500" algn="l"/>
                <a:tab pos="4343400" algn="l"/>
              </a:tabLst>
            </a:pPr>
            <a:r>
              <a:rPr lang="en-US" sz="3200" dirty="0" err="1" smtClean="0">
                <a:solidFill>
                  <a:srgbClr val="424456"/>
                </a:solidFill>
                <a:latin typeface="Trebuchet MS" charset="0"/>
              </a:rPr>
              <a:t>Gaillynn</a:t>
            </a:r>
            <a:r>
              <a:rPr lang="en-US" sz="3200" dirty="0" smtClean="0">
                <a:solidFill>
                  <a:srgbClr val="424456"/>
                </a:solidFill>
                <a:latin typeface="Trebuchet MS" charset="0"/>
              </a:rPr>
              <a:t> Clements</a:t>
            </a:r>
          </a:p>
          <a:p>
            <a:pPr marL="0" indent="0" algn="l">
              <a:lnSpc>
                <a:spcPct val="100000"/>
              </a:lnSpc>
              <a:spcAft>
                <a:spcPct val="0"/>
              </a:spcAft>
              <a:tabLst>
                <a:tab pos="723900" algn="l"/>
                <a:tab pos="1447800" algn="l"/>
                <a:tab pos="2171700" algn="l"/>
                <a:tab pos="2895600" algn="l"/>
                <a:tab pos="3619500" algn="l"/>
                <a:tab pos="4343400" algn="l"/>
              </a:tabLst>
            </a:pPr>
            <a:r>
              <a:rPr lang="en-US" sz="3200" dirty="0" smtClean="0">
                <a:solidFill>
                  <a:srgbClr val="424456"/>
                </a:solidFill>
                <a:latin typeface="Trebuchet MS" charset="0"/>
              </a:rPr>
              <a:t>clementsg@uncsa.edu</a:t>
            </a:r>
          </a:p>
          <a:p>
            <a:pPr marL="0" indent="0" algn="l">
              <a:lnSpc>
                <a:spcPct val="100000"/>
              </a:lnSpc>
              <a:spcAft>
                <a:spcPct val="0"/>
              </a:spcAft>
              <a:tabLst>
                <a:tab pos="723900" algn="l"/>
                <a:tab pos="1447800" algn="l"/>
                <a:tab pos="2171700" algn="l"/>
                <a:tab pos="2895600" algn="l"/>
                <a:tab pos="3619500" algn="l"/>
                <a:tab pos="4343400" algn="l"/>
              </a:tabLst>
            </a:pPr>
            <a:r>
              <a:rPr lang="en-US" sz="3200" dirty="0" smtClean="0">
                <a:solidFill>
                  <a:srgbClr val="424456"/>
                </a:solidFill>
                <a:latin typeface="Trebuchet MS" charset="0"/>
              </a:rPr>
              <a:t>gc318@cam.ac.uk</a:t>
            </a:r>
          </a:p>
          <a:p>
            <a:pPr marL="0" indent="0">
              <a:lnSpc>
                <a:spcPct val="100000"/>
              </a:lnSpc>
              <a:spcAft>
                <a:spcPct val="0"/>
              </a:spcAft>
              <a:tabLst>
                <a:tab pos="723900" algn="l"/>
                <a:tab pos="1447800" algn="l"/>
                <a:tab pos="2171700" algn="l"/>
                <a:tab pos="2895600" algn="l"/>
                <a:tab pos="3619500" algn="l"/>
                <a:tab pos="4343400" algn="l"/>
              </a:tabLst>
            </a:pPr>
            <a:endParaRPr lang="en-US" sz="4000" dirty="0">
              <a:solidFill>
                <a:srgbClr val="424456"/>
              </a:solidFill>
              <a:latin typeface="Trebuchet MS"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189163" cy="327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68086" y="990600"/>
            <a:ext cx="8229600" cy="10668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a:solidFill>
                  <a:srgbClr val="424456"/>
                </a:solidFill>
                <a:latin typeface="Trebuchet MS" charset="0"/>
              </a:rPr>
              <a:t>Sample </a:t>
            </a:r>
            <a:r>
              <a:rPr lang="en-US" sz="3600" dirty="0" smtClean="0">
                <a:solidFill>
                  <a:srgbClr val="424456"/>
                </a:solidFill>
                <a:latin typeface="Trebuchet MS" charset="0"/>
              </a:rPr>
              <a:t>Assignment 2:                        Expand </a:t>
            </a:r>
            <a:r>
              <a:rPr lang="en-US" sz="3600" dirty="0">
                <a:solidFill>
                  <a:srgbClr val="424456"/>
                </a:solidFill>
                <a:latin typeface="Trebuchet MS" charset="0"/>
              </a:rPr>
              <a:t>E</a:t>
            </a:r>
            <a:r>
              <a:rPr lang="en-US" sz="3600" dirty="0" smtClean="0">
                <a:solidFill>
                  <a:srgbClr val="424456"/>
                </a:solidFill>
                <a:latin typeface="Trebuchet MS" charset="0"/>
              </a:rPr>
              <a:t>xperiences</a:t>
            </a:r>
            <a:endParaRPr lang="en-US" sz="2800" dirty="0">
              <a:solidFill>
                <a:srgbClr val="424456"/>
              </a:solidFill>
              <a:latin typeface="Trebuchet MS" charset="0"/>
            </a:endParaRPr>
          </a:p>
        </p:txBody>
      </p:sp>
      <p:sp>
        <p:nvSpPr>
          <p:cNvPr id="14338"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2400" dirty="0">
                <a:solidFill>
                  <a:schemeClr val="tx1"/>
                </a:solidFill>
                <a:latin typeface="Georgia" charset="0"/>
              </a:rPr>
              <a:t>Performance poetry—Tamara Blue’s “Thick Chicks”: </a:t>
            </a:r>
            <a:r>
              <a:rPr lang="en-US" sz="2400" dirty="0" smtClean="0">
                <a:solidFill>
                  <a:schemeClr val="tx1"/>
                </a:solidFill>
                <a:latin typeface="Georgia" charset="0"/>
              </a:rPr>
              <a:t>(http</a:t>
            </a:r>
            <a:r>
              <a:rPr lang="en-US" sz="2400" dirty="0">
                <a:solidFill>
                  <a:schemeClr val="tx1"/>
                </a:solidFill>
                <a:latin typeface="Georgia" charset="0"/>
              </a:rPr>
              <a:t>://</a:t>
            </a:r>
            <a:r>
              <a:rPr lang="en-US" sz="2400" dirty="0" smtClean="0">
                <a:solidFill>
                  <a:schemeClr val="tx1"/>
                </a:solidFill>
                <a:latin typeface="Georgia" charset="0"/>
              </a:rPr>
              <a:t>www.youtube.com/watch?v=qyG8Zf5RM7g) </a:t>
            </a:r>
            <a:r>
              <a:rPr lang="en-US" sz="2400" dirty="0">
                <a:latin typeface="Georgia" charset="0"/>
              </a:rPr>
              <a:t>“depending on the jeans”, African-American women, body image/proud of being thick, “Tip Drill” video on BET…  </a:t>
            </a:r>
            <a:endParaRPr lang="en-US" sz="2400" dirty="0" smtClean="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400" dirty="0" smtClean="0">
                <a:latin typeface="Georgia" charset="0"/>
              </a:rPr>
              <a:t>Sherman </a:t>
            </a:r>
            <a:r>
              <a:rPr lang="en-US" sz="2400" dirty="0" err="1" smtClean="0">
                <a:latin typeface="Georgia" charset="0"/>
              </a:rPr>
              <a:t>Alexie’s</a:t>
            </a:r>
            <a:r>
              <a:rPr lang="en-US" sz="2400" dirty="0" smtClean="0">
                <a:latin typeface="Georgia" charset="0"/>
              </a:rPr>
              <a:t> </a:t>
            </a:r>
            <a:r>
              <a:rPr lang="en-US" sz="2400" dirty="0">
                <a:latin typeface="Georgia" charset="0"/>
              </a:rPr>
              <a:t>“Indian Education”: </a:t>
            </a:r>
            <a:r>
              <a:rPr lang="en-US" sz="2400" dirty="0" smtClean="0">
                <a:latin typeface="Georgia" charset="0"/>
              </a:rPr>
              <a:t>2</a:t>
            </a:r>
            <a:r>
              <a:rPr lang="en-US" sz="2400" baseline="30000" dirty="0" smtClean="0">
                <a:latin typeface="Georgia" charset="0"/>
              </a:rPr>
              <a:t>nd</a:t>
            </a:r>
            <a:r>
              <a:rPr lang="en-US" sz="2400" dirty="0" smtClean="0">
                <a:latin typeface="Georgia" charset="0"/>
              </a:rPr>
              <a:t> grade (http</a:t>
            </a:r>
            <a:r>
              <a:rPr lang="en-US" sz="2400" dirty="0">
                <a:latin typeface="Georgia" charset="0"/>
              </a:rPr>
              <a:t>://www.nativeamericannetroots.net/diary/601/long-hair), </a:t>
            </a:r>
            <a:r>
              <a:rPr lang="en-US" sz="2400" dirty="0" smtClean="0">
                <a:latin typeface="Georgia" charset="0"/>
              </a:rPr>
              <a:t>7</a:t>
            </a:r>
            <a:r>
              <a:rPr lang="en-US" sz="2400" baseline="30000" dirty="0" smtClean="0">
                <a:latin typeface="Georgia" charset="0"/>
              </a:rPr>
              <a:t>th</a:t>
            </a:r>
            <a:r>
              <a:rPr lang="en-US" sz="2400" dirty="0" smtClean="0">
                <a:latin typeface="Georgia" charset="0"/>
              </a:rPr>
              <a:t> grade(Pueblo </a:t>
            </a:r>
            <a:r>
              <a:rPr lang="en-US" sz="2400" dirty="0">
                <a:latin typeface="Georgia" charset="0"/>
              </a:rPr>
              <a:t>interview), </a:t>
            </a:r>
            <a:r>
              <a:rPr lang="en-US" sz="2400" dirty="0" smtClean="0">
                <a:latin typeface="Georgia" charset="0"/>
              </a:rPr>
              <a:t>8</a:t>
            </a:r>
            <a:r>
              <a:rPr lang="en-US" sz="2400" baseline="30000" dirty="0" smtClean="0">
                <a:latin typeface="Georgia" charset="0"/>
              </a:rPr>
              <a:t>th</a:t>
            </a:r>
            <a:r>
              <a:rPr lang="en-US" sz="2400" dirty="0" smtClean="0">
                <a:latin typeface="Georgia" charset="0"/>
              </a:rPr>
              <a:t> and 12</a:t>
            </a:r>
            <a:r>
              <a:rPr lang="en-US" sz="2400" baseline="30000" dirty="0" smtClean="0">
                <a:latin typeface="Georgia" charset="0"/>
              </a:rPr>
              <a:t>th</a:t>
            </a:r>
            <a:r>
              <a:rPr lang="en-US" sz="2400" dirty="0" smtClean="0">
                <a:latin typeface="Georgia" charset="0"/>
              </a:rPr>
              <a:t> grades </a:t>
            </a:r>
            <a:r>
              <a:rPr lang="en-US" sz="2400" baseline="33000" dirty="0" smtClean="0">
                <a:latin typeface="Georgia" charset="0"/>
              </a:rPr>
              <a:t> </a:t>
            </a:r>
            <a:endParaRPr lang="en-US" sz="2400" baseline="330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400" dirty="0" smtClean="0">
                <a:latin typeface="Georgia" charset="0"/>
              </a:rPr>
              <a:t>Anna </a:t>
            </a:r>
            <a:r>
              <a:rPr lang="en-US" sz="2400" dirty="0" err="1">
                <a:latin typeface="Georgia" charset="0"/>
              </a:rPr>
              <a:t>Deveare</a:t>
            </a:r>
            <a:r>
              <a:rPr lang="en-US" sz="2400" dirty="0">
                <a:latin typeface="Georgia" charset="0"/>
              </a:rPr>
              <a:t> Smith's “Let Me Down Easy” or </a:t>
            </a:r>
            <a:r>
              <a:rPr lang="en-US" sz="2400" dirty="0" smtClean="0">
                <a:latin typeface="Georgia" charset="0"/>
              </a:rPr>
              <a:t>                A. </a:t>
            </a:r>
            <a:r>
              <a:rPr lang="en-US" sz="2400" dirty="0" err="1" smtClean="0">
                <a:latin typeface="Georgia" charset="0"/>
              </a:rPr>
              <a:t>Phillippe’s</a:t>
            </a:r>
            <a:r>
              <a:rPr lang="en-US" sz="2400" dirty="0" smtClean="0">
                <a:latin typeface="Georgia" charset="0"/>
              </a:rPr>
              <a:t> “The </a:t>
            </a:r>
            <a:r>
              <a:rPr lang="en-US" sz="2400" dirty="0">
                <a:latin typeface="Georgia" charset="0"/>
              </a:rPr>
              <a:t>People vs. George Lucas</a:t>
            </a:r>
            <a:r>
              <a:rPr lang="en-US" sz="2400" dirty="0" smtClean="0">
                <a:latin typeface="Georgia" charset="0"/>
              </a:rPr>
              <a:t>”</a:t>
            </a:r>
          </a:p>
          <a:p>
            <a:pPr marL="109537" indent="0" hangingPunct="1">
              <a:lnSpc>
                <a:spcPct val="100000"/>
              </a:lnSpc>
              <a:spcBef>
                <a:spcPts val="300"/>
              </a:spcBef>
              <a:spcAft>
                <a:spcPts val="1425"/>
              </a:spcAft>
              <a:buClr>
                <a:srgbClr val="A04DA3"/>
              </a:buClr>
              <a:buSzPct val="45000"/>
            </a:pPr>
            <a:endParaRPr lang="en-US" sz="2600" dirty="0">
              <a:latin typeface="Georgi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1143000"/>
            <a:ext cx="8229600" cy="10668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solidFill>
                  <a:srgbClr val="424456"/>
                </a:solidFill>
                <a:latin typeface="Trebuchet MS" charset="0"/>
              </a:rPr>
              <a:t>Outcomes </a:t>
            </a:r>
            <a:r>
              <a:rPr lang="en-US" sz="4000" dirty="0">
                <a:solidFill>
                  <a:srgbClr val="424456"/>
                </a:solidFill>
                <a:latin typeface="Trebuchet MS" charset="0"/>
              </a:rPr>
              <a:t>of </a:t>
            </a:r>
            <a:r>
              <a:rPr lang="en-US" sz="4000" dirty="0" smtClean="0">
                <a:solidFill>
                  <a:srgbClr val="424456"/>
                </a:solidFill>
                <a:latin typeface="Trebuchet MS" charset="0"/>
              </a:rPr>
              <a:t>Goals/Assignments</a:t>
            </a:r>
            <a:endParaRPr lang="en-US" sz="4000" dirty="0">
              <a:solidFill>
                <a:srgbClr val="424456"/>
              </a:solidFill>
              <a:latin typeface="Trebuchet MS" charset="0"/>
            </a:endParaRPr>
          </a:p>
        </p:txBody>
      </p:sp>
      <p:sp>
        <p:nvSpPr>
          <p:cNvPr id="15362" name="Text Box 2"/>
          <p:cNvSpPr txBox="1">
            <a:spLocks noChangeArrowheads="1"/>
          </p:cNvSpPr>
          <p:nvPr/>
        </p:nvSpPr>
        <p:spPr bwMode="auto">
          <a:xfrm>
            <a:off x="457200" y="1905000"/>
            <a:ext cx="82296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2400" dirty="0">
                <a:latin typeface="Georgia" charset="0"/>
              </a:rPr>
              <a:t>Access prior </a:t>
            </a:r>
            <a:r>
              <a:rPr lang="en-US" sz="2400" dirty="0" smtClean="0">
                <a:latin typeface="Georgia" charset="0"/>
              </a:rPr>
              <a:t>knowledge-worked fairly well, they were interested in the pieces because they choose them. (example: Holden </a:t>
            </a:r>
            <a:r>
              <a:rPr lang="en-US" sz="2400" dirty="0" err="1" smtClean="0">
                <a:latin typeface="Georgia" charset="0"/>
              </a:rPr>
              <a:t>Caufield</a:t>
            </a:r>
            <a:r>
              <a:rPr lang="en-US" sz="2400" dirty="0" smtClean="0">
                <a:latin typeface="Georgia" charset="0"/>
              </a:rPr>
              <a:t>)</a:t>
            </a:r>
            <a:endParaRPr lang="en-US" sz="24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400" dirty="0">
                <a:latin typeface="Georgia" charset="0"/>
              </a:rPr>
              <a:t>Expand </a:t>
            </a:r>
            <a:r>
              <a:rPr lang="en-US" sz="2400" dirty="0" smtClean="0">
                <a:latin typeface="Georgia" charset="0"/>
              </a:rPr>
              <a:t>experiences-Art students and females as a whole were more open to other cultures (possibly b/c minorities).</a:t>
            </a:r>
            <a:endParaRPr lang="en-US" sz="24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400" dirty="0">
                <a:latin typeface="Georgia" charset="0"/>
              </a:rPr>
              <a:t>Change/open </a:t>
            </a:r>
            <a:r>
              <a:rPr lang="en-US" sz="2400" dirty="0" smtClean="0">
                <a:latin typeface="Georgia" charset="0"/>
              </a:rPr>
              <a:t>attitudes about what is literature, what is rhetoric, how language (text or language of an image) is used by the writer and interpreted by the reader, shaping our opinions of the characters &amp; writer.</a:t>
            </a:r>
            <a:endParaRPr lang="en-US" sz="2400" dirty="0">
              <a:latin typeface="Georgi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1143000"/>
            <a:ext cx="8229600" cy="10668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solidFill>
                  <a:srgbClr val="424456"/>
                </a:solidFill>
                <a:latin typeface="Trebuchet MS" charset="0"/>
              </a:rPr>
              <a:t>Results continued…</a:t>
            </a:r>
            <a:endParaRPr lang="en-US" sz="4000" dirty="0">
              <a:solidFill>
                <a:srgbClr val="424456"/>
              </a:solidFill>
              <a:latin typeface="Trebuchet MS" charset="0"/>
            </a:endParaRPr>
          </a:p>
        </p:txBody>
      </p:sp>
      <p:sp>
        <p:nvSpPr>
          <p:cNvPr id="16386" name="Text Box 2"/>
          <p:cNvSpPr txBox="1">
            <a:spLocks noChangeArrowheads="1"/>
          </p:cNvSpPr>
          <p:nvPr/>
        </p:nvSpPr>
        <p:spPr bwMode="auto">
          <a:xfrm>
            <a:off x="457200" y="1828800"/>
            <a:ext cx="8229600"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657225" indent="-2460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2800" dirty="0" smtClean="0">
                <a:latin typeface="Georgia" charset="0"/>
              </a:rPr>
              <a:t>Transitioning devices discussed in the movie scenes to canonical literature was difficult for some.</a:t>
            </a:r>
          </a:p>
          <a:p>
            <a:pPr hangingPunct="1">
              <a:lnSpc>
                <a:spcPct val="100000"/>
              </a:lnSpc>
              <a:spcBef>
                <a:spcPts val="300"/>
              </a:spcBef>
              <a:spcAft>
                <a:spcPts val="1425"/>
              </a:spcAft>
              <a:buClr>
                <a:srgbClr val="A04DA3"/>
              </a:buClr>
              <a:buSzPct val="45000"/>
              <a:buFont typeface="Georgia" charset="0"/>
              <a:buChar char="•"/>
            </a:pPr>
            <a:r>
              <a:rPr lang="en-US" sz="2800" dirty="0" smtClean="0">
                <a:latin typeface="Georgia" charset="0"/>
              </a:rPr>
              <a:t>HPU mid-term exam: </a:t>
            </a:r>
            <a:r>
              <a:rPr lang="en-US" sz="2800" i="1" dirty="0" smtClean="0">
                <a:latin typeface="Georgia" charset="0"/>
              </a:rPr>
              <a:t>Othello</a:t>
            </a:r>
            <a:endParaRPr lang="en-US" sz="2800" dirty="0">
              <a:latin typeface="Georgia" charset="0"/>
            </a:endParaRPr>
          </a:p>
          <a:p>
            <a:pPr lvl="1" hangingPunct="1">
              <a:lnSpc>
                <a:spcPct val="100000"/>
              </a:lnSpc>
              <a:spcBef>
                <a:spcPts val="300"/>
              </a:spcBef>
              <a:spcAft>
                <a:spcPts val="1425"/>
              </a:spcAft>
              <a:buClr>
                <a:srgbClr val="438086"/>
              </a:buClr>
              <a:buSzPct val="45000"/>
              <a:buFont typeface="Georgia" charset="0"/>
              <a:buChar char="▫"/>
            </a:pPr>
            <a:r>
              <a:rPr lang="en-US" sz="1600" dirty="0" smtClean="0">
                <a:solidFill>
                  <a:srgbClr val="438086"/>
                </a:solidFill>
                <a:latin typeface="Georgia" charset="0"/>
              </a:rPr>
              <a:t>Read </a:t>
            </a:r>
            <a:r>
              <a:rPr lang="en-US" sz="1600" dirty="0">
                <a:solidFill>
                  <a:srgbClr val="438086"/>
                </a:solidFill>
                <a:latin typeface="Georgia" charset="0"/>
              </a:rPr>
              <a:t>out of </a:t>
            </a:r>
            <a:r>
              <a:rPr lang="en-US" sz="1600" dirty="0" smtClean="0">
                <a:solidFill>
                  <a:srgbClr val="438086"/>
                </a:solidFill>
                <a:latin typeface="Georgia" charset="0"/>
              </a:rPr>
              <a:t>class, even </a:t>
            </a:r>
            <a:r>
              <a:rPr lang="en-US" sz="1600" dirty="0">
                <a:solidFill>
                  <a:srgbClr val="438086"/>
                </a:solidFill>
                <a:latin typeface="Georgia" charset="0"/>
              </a:rPr>
              <a:t>watched </a:t>
            </a:r>
            <a:r>
              <a:rPr lang="en-US" sz="1600" dirty="0" smtClean="0">
                <a:solidFill>
                  <a:srgbClr val="438086"/>
                </a:solidFill>
                <a:latin typeface="Georgia" charset="0"/>
              </a:rPr>
              <a:t>Kenneth </a:t>
            </a:r>
            <a:r>
              <a:rPr lang="en-US" sz="1600" dirty="0" err="1" smtClean="0">
                <a:solidFill>
                  <a:srgbClr val="438086"/>
                </a:solidFill>
                <a:latin typeface="Georgia" charset="0"/>
              </a:rPr>
              <a:t>Branagh</a:t>
            </a:r>
            <a:r>
              <a:rPr lang="en-US" sz="1600" dirty="0" smtClean="0">
                <a:solidFill>
                  <a:srgbClr val="438086"/>
                </a:solidFill>
                <a:latin typeface="Georgia" charset="0"/>
              </a:rPr>
              <a:t> version of </a:t>
            </a:r>
            <a:r>
              <a:rPr lang="en-US" sz="1600" i="1" dirty="0" smtClean="0">
                <a:solidFill>
                  <a:srgbClr val="438086"/>
                </a:solidFill>
                <a:latin typeface="Georgia" charset="0"/>
              </a:rPr>
              <a:t>Othello</a:t>
            </a:r>
            <a:r>
              <a:rPr lang="en-US" sz="1600" dirty="0" smtClean="0">
                <a:solidFill>
                  <a:srgbClr val="438086"/>
                </a:solidFill>
                <a:latin typeface="Georgia" charset="0"/>
              </a:rPr>
              <a:t> as part of HPU’s literary film series</a:t>
            </a:r>
            <a:endParaRPr lang="en-US" sz="1600" dirty="0">
              <a:solidFill>
                <a:srgbClr val="438086"/>
              </a:solidFill>
              <a:latin typeface="Georgia" charset="0"/>
            </a:endParaRPr>
          </a:p>
          <a:p>
            <a:pPr lvl="1" hangingPunct="1">
              <a:lnSpc>
                <a:spcPct val="100000"/>
              </a:lnSpc>
              <a:spcBef>
                <a:spcPts val="300"/>
              </a:spcBef>
              <a:spcAft>
                <a:spcPts val="1425"/>
              </a:spcAft>
              <a:buClr>
                <a:srgbClr val="438086"/>
              </a:buClr>
              <a:buSzPct val="45000"/>
              <a:buFont typeface="Georgia" charset="0"/>
              <a:buChar char="▫"/>
            </a:pPr>
            <a:r>
              <a:rPr lang="en-US" sz="1600" dirty="0">
                <a:solidFill>
                  <a:srgbClr val="438086"/>
                </a:solidFill>
                <a:latin typeface="Georgia" charset="0"/>
              </a:rPr>
              <a:t>Discussed characters, theme, plot, </a:t>
            </a:r>
            <a:r>
              <a:rPr lang="en-US" sz="1600" dirty="0" smtClean="0">
                <a:solidFill>
                  <a:srgbClr val="438086"/>
                </a:solidFill>
                <a:latin typeface="Georgia" charset="0"/>
              </a:rPr>
              <a:t>historical differences and </a:t>
            </a:r>
            <a:r>
              <a:rPr lang="en-US" sz="1600" dirty="0">
                <a:solidFill>
                  <a:srgbClr val="438086"/>
                </a:solidFill>
                <a:latin typeface="Georgia" charset="0"/>
              </a:rPr>
              <a:t>literary </a:t>
            </a:r>
            <a:r>
              <a:rPr lang="en-US" sz="1600" dirty="0" smtClean="0">
                <a:solidFill>
                  <a:srgbClr val="438086"/>
                </a:solidFill>
                <a:latin typeface="Georgia" charset="0"/>
              </a:rPr>
              <a:t> </a:t>
            </a:r>
            <a:r>
              <a:rPr lang="en-US" sz="1600" dirty="0">
                <a:solidFill>
                  <a:srgbClr val="438086"/>
                </a:solidFill>
                <a:latin typeface="Georgia" charset="0"/>
              </a:rPr>
              <a:t>and linguistic devices  (specifically in a soliloquy in class groups and out of class individually)</a:t>
            </a:r>
          </a:p>
          <a:p>
            <a:pPr lvl="1" hangingPunct="1">
              <a:lnSpc>
                <a:spcPct val="100000"/>
              </a:lnSpc>
              <a:spcBef>
                <a:spcPts val="300"/>
              </a:spcBef>
              <a:spcAft>
                <a:spcPts val="1425"/>
              </a:spcAft>
              <a:buClr>
                <a:srgbClr val="438086"/>
              </a:buClr>
              <a:buSzPct val="45000"/>
              <a:buFont typeface="Georgia" charset="0"/>
              <a:buChar char="▫"/>
            </a:pPr>
            <a:r>
              <a:rPr lang="en-US" sz="1600" dirty="0">
                <a:solidFill>
                  <a:srgbClr val="438086"/>
                </a:solidFill>
                <a:latin typeface="Georgia" charset="0"/>
              </a:rPr>
              <a:t>Mid-term exam, only about ½ of the students  were able to </a:t>
            </a:r>
            <a:r>
              <a:rPr lang="en-US" sz="1600" dirty="0" smtClean="0">
                <a:solidFill>
                  <a:srgbClr val="438086"/>
                </a:solidFill>
                <a:latin typeface="Georgia" charset="0"/>
              </a:rPr>
              <a:t>identify devices in a soliloquy, </a:t>
            </a:r>
            <a:r>
              <a:rPr lang="en-US" sz="1600" i="1" dirty="0" smtClean="0">
                <a:solidFill>
                  <a:srgbClr val="438086"/>
                </a:solidFill>
                <a:latin typeface="Georgia" charset="0"/>
              </a:rPr>
              <a:t>Othello</a:t>
            </a:r>
            <a:r>
              <a:rPr lang="en-US" sz="1600" dirty="0">
                <a:solidFill>
                  <a:srgbClr val="438086"/>
                </a:solidFill>
                <a:latin typeface="Georgia" charset="0"/>
              </a:rPr>
              <a:t>.  (missed class, did not read, other?)</a:t>
            </a:r>
          </a:p>
          <a:p>
            <a:pPr hangingPunct="1">
              <a:lnSpc>
                <a:spcPct val="100000"/>
              </a:lnSpc>
              <a:spcAft>
                <a:spcPts val="1425"/>
              </a:spcAft>
              <a:buClrTx/>
              <a:buSzTx/>
              <a:buFontTx/>
              <a:buNone/>
            </a:pPr>
            <a:endParaRPr lang="en-US" sz="2600" dirty="0">
              <a:solidFill>
                <a:srgbClr val="438086"/>
              </a:solidFill>
              <a:latin typeface="Georgi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1"/>
            <a:ext cx="8228013" cy="76199"/>
          </a:xfrm>
        </p:spPr>
        <p:txBody>
          <a:bodyPr/>
          <a:lstStyle/>
          <a:p>
            <a:endParaRPr lang="en-US" dirty="0"/>
          </a:p>
        </p:txBody>
      </p:sp>
      <p:sp>
        <p:nvSpPr>
          <p:cNvPr id="6" name="Content Placeholder 5"/>
          <p:cNvSpPr>
            <a:spLocks noGrp="1"/>
          </p:cNvSpPr>
          <p:nvPr>
            <p:ph sz="half" idx="1"/>
          </p:nvPr>
        </p:nvSpPr>
        <p:spPr>
          <a:xfrm>
            <a:off x="457200" y="1066800"/>
            <a:ext cx="4037013" cy="5505450"/>
          </a:xfrm>
        </p:spPr>
        <p:txBody>
          <a:bodyPr/>
          <a:lstStyle/>
          <a:p>
            <a:r>
              <a:rPr lang="en-US" sz="1500" dirty="0" smtClean="0"/>
              <a:t>1</a:t>
            </a:r>
            <a:r>
              <a:rPr lang="en-US" sz="1500" dirty="0"/>
              <a:t>. Repetition-the Moor (almost everyone calls him this, once in awhile people, especially </a:t>
            </a:r>
            <a:r>
              <a:rPr lang="en-US" sz="1500" dirty="0" err="1"/>
              <a:t>Desdamona</a:t>
            </a:r>
            <a:r>
              <a:rPr lang="en-US" sz="1500" dirty="0"/>
              <a:t>, call him Othello)</a:t>
            </a:r>
          </a:p>
          <a:p>
            <a:r>
              <a:rPr lang="en-US" sz="1500" dirty="0"/>
              <a:t>-Honest and deceive are repeated in various forms constantly</a:t>
            </a:r>
          </a:p>
          <a:p>
            <a:r>
              <a:rPr lang="en-US" sz="1500" dirty="0"/>
              <a:t>-</a:t>
            </a:r>
            <a:r>
              <a:rPr lang="en-US" sz="1500" dirty="0" err="1"/>
              <a:t>Iago</a:t>
            </a:r>
            <a:r>
              <a:rPr lang="en-US" sz="1500" dirty="0"/>
              <a:t> says to </a:t>
            </a:r>
            <a:r>
              <a:rPr lang="en-US" sz="1500" dirty="0" err="1"/>
              <a:t>Roderigo</a:t>
            </a:r>
            <a:r>
              <a:rPr lang="en-US" sz="1500" dirty="0"/>
              <a:t>--“Put money in thy purse”-four times, “fill thy purse” once</a:t>
            </a:r>
          </a:p>
          <a:p>
            <a:r>
              <a:rPr lang="en-US" sz="1500" dirty="0"/>
              <a:t>-Reputation</a:t>
            </a:r>
          </a:p>
          <a:p>
            <a:r>
              <a:rPr lang="en-US" sz="1500" dirty="0"/>
              <a:t>2. Alliteration-</a:t>
            </a:r>
            <a:r>
              <a:rPr lang="en-US" sz="1500" dirty="0" err="1"/>
              <a:t>barberous</a:t>
            </a:r>
            <a:r>
              <a:rPr lang="en-US" sz="1500" dirty="0"/>
              <a:t> brawl (b…b)</a:t>
            </a:r>
          </a:p>
          <a:p>
            <a:r>
              <a:rPr lang="en-US" sz="1500" dirty="0"/>
              <a:t>Mince this matter (m...m)</a:t>
            </a:r>
          </a:p>
          <a:p>
            <a:r>
              <a:rPr lang="en-US" sz="1500" dirty="0"/>
              <a:t>Mock the meat it feeds on (m…m)</a:t>
            </a:r>
          </a:p>
          <a:p>
            <a:r>
              <a:rPr lang="en-US" sz="1500" dirty="0"/>
              <a:t>Othello to </a:t>
            </a:r>
            <a:r>
              <a:rPr lang="en-US" sz="1500" dirty="0" err="1"/>
              <a:t>Iago</a:t>
            </a:r>
            <a:r>
              <a:rPr lang="en-US" sz="1500" dirty="0"/>
              <a:t>- “I look down towards its feet but that’s a fable” (f…f)</a:t>
            </a:r>
          </a:p>
          <a:p>
            <a:r>
              <a:rPr lang="en-US" sz="1500" dirty="0"/>
              <a:t> Othello to </a:t>
            </a:r>
            <a:r>
              <a:rPr lang="en-US" sz="1500" dirty="0" err="1"/>
              <a:t>Desdamona</a:t>
            </a:r>
            <a:r>
              <a:rPr lang="en-US" sz="1500" dirty="0"/>
              <a:t>-I kiss thee </a:t>
            </a:r>
            <a:r>
              <a:rPr lang="en-US" sz="1500" dirty="0" smtClean="0"/>
              <a:t>‘ere </a:t>
            </a:r>
            <a:r>
              <a:rPr lang="en-US" sz="1500" dirty="0"/>
              <a:t>I kill thee (k…k)</a:t>
            </a:r>
          </a:p>
          <a:p>
            <a:r>
              <a:rPr lang="en-US" sz="1500" dirty="0"/>
              <a:t>One who loved </a:t>
            </a:r>
            <a:r>
              <a:rPr lang="en-US" sz="1500" dirty="0" smtClean="0"/>
              <a:t>too </a:t>
            </a:r>
            <a:r>
              <a:rPr lang="en-US" sz="1500" dirty="0"/>
              <a:t>wisely not too well (w…w</a:t>
            </a:r>
            <a:r>
              <a:rPr lang="en-US" sz="1500" dirty="0" smtClean="0"/>
              <a:t>)</a:t>
            </a:r>
            <a:endParaRPr lang="en-US" sz="1500" dirty="0"/>
          </a:p>
        </p:txBody>
      </p:sp>
      <p:sp>
        <p:nvSpPr>
          <p:cNvPr id="7" name="Content Placeholder 6"/>
          <p:cNvSpPr>
            <a:spLocks noGrp="1"/>
          </p:cNvSpPr>
          <p:nvPr>
            <p:ph sz="half" idx="2"/>
          </p:nvPr>
        </p:nvSpPr>
        <p:spPr>
          <a:xfrm>
            <a:off x="4646613" y="1143000"/>
            <a:ext cx="4038600" cy="5429250"/>
          </a:xfrm>
        </p:spPr>
        <p:txBody>
          <a:bodyPr/>
          <a:lstStyle/>
          <a:p>
            <a:pPr lvl="0"/>
            <a:r>
              <a:rPr lang="en-US" sz="1500" dirty="0"/>
              <a:t>3. Brachylogy-deceived her father and may thee (left out part of the verb phrase-deceive)</a:t>
            </a:r>
          </a:p>
          <a:p>
            <a:pPr lvl="0"/>
            <a:r>
              <a:rPr lang="en-US" sz="1500" dirty="0"/>
              <a:t>I think my wife is honest and I think she is not (leaves out honest, the predicate adjective, which not modifies).</a:t>
            </a:r>
          </a:p>
          <a:p>
            <a:pPr lvl="0"/>
            <a:r>
              <a:rPr lang="en-US" sz="1500" dirty="0"/>
              <a:t>Think you wise and think you not (like honest, wise is a predicate adjective which is deleted from the second phrase</a:t>
            </a:r>
            <a:r>
              <a:rPr lang="en-US" sz="1500" dirty="0" smtClean="0"/>
              <a:t>).</a:t>
            </a:r>
          </a:p>
          <a:p>
            <a:r>
              <a:rPr lang="en-US" sz="1500" dirty="0"/>
              <a:t>4.  Imperative sentence structure-Look to your wife, look to it, Get thee home, get you home (all by </a:t>
            </a:r>
            <a:r>
              <a:rPr lang="en-US" sz="1500" dirty="0" err="1"/>
              <a:t>Iago</a:t>
            </a:r>
            <a:r>
              <a:rPr lang="en-US" sz="1500" dirty="0"/>
              <a:t>)  Example of how to work this into a literary analysis essay as evidence:</a:t>
            </a:r>
          </a:p>
          <a:p>
            <a:pPr lvl="0"/>
            <a:endParaRPr lang="en-US" sz="1400" dirty="0"/>
          </a:p>
        </p:txBody>
      </p:sp>
      <p:sp>
        <p:nvSpPr>
          <p:cNvPr id="4" name="Date Placeholder 3"/>
          <p:cNvSpPr>
            <a:spLocks noGrp="1"/>
          </p:cNvSpPr>
          <p:nvPr>
            <p:ph type="dt" idx="10"/>
          </p:nvPr>
        </p:nvSpPr>
        <p:spPr>
          <a:xfrm>
            <a:off x="609600" y="612775"/>
            <a:ext cx="8001000" cy="455613"/>
          </a:xfrm>
        </p:spPr>
        <p:txBody>
          <a:bodyPr/>
          <a:lstStyle/>
          <a:p>
            <a:pPr marL="342900" lvl="0" indent="-342900" algn="ctr">
              <a:lnSpc>
                <a:spcPct val="95000"/>
              </a:lnSpc>
              <a:spcAft>
                <a:spcPts val="1425"/>
              </a:spcAft>
              <a:tabLst/>
            </a:pPr>
            <a:r>
              <a:rPr lang="en-US" sz="2400" b="1" kern="0" dirty="0">
                <a:solidFill>
                  <a:srgbClr val="424456"/>
                </a:solidFill>
                <a:latin typeface="Trebuchet MS" pitchFamily="34" charset="0"/>
                <a:ea typeface="Microsoft YaHei"/>
              </a:rPr>
              <a:t>L</a:t>
            </a:r>
            <a:r>
              <a:rPr lang="en-US" sz="2400" b="1" kern="0" dirty="0" smtClean="0">
                <a:solidFill>
                  <a:srgbClr val="424456"/>
                </a:solidFill>
                <a:latin typeface="Trebuchet MS" pitchFamily="34" charset="0"/>
                <a:ea typeface="Microsoft YaHei"/>
              </a:rPr>
              <a:t>inguistic Devices Students Identified </a:t>
            </a:r>
            <a:r>
              <a:rPr lang="en-US" sz="2400" b="1" kern="0" dirty="0">
                <a:solidFill>
                  <a:srgbClr val="424456"/>
                </a:solidFill>
                <a:latin typeface="Trebuchet MS" pitchFamily="34" charset="0"/>
                <a:ea typeface="Microsoft YaHei"/>
              </a:rPr>
              <a:t>in </a:t>
            </a:r>
            <a:r>
              <a:rPr lang="en-US" sz="2400" b="1" i="1" kern="0" dirty="0">
                <a:solidFill>
                  <a:srgbClr val="424456"/>
                </a:solidFill>
                <a:latin typeface="Trebuchet MS" pitchFamily="34" charset="0"/>
                <a:ea typeface="Microsoft YaHei"/>
              </a:rPr>
              <a:t>Othello</a:t>
            </a:r>
            <a:endParaRPr lang="en-US" sz="2400" kern="0" dirty="0">
              <a:solidFill>
                <a:srgbClr val="424456"/>
              </a:solidFill>
              <a:latin typeface="Trebuchet MS" pitchFamily="34" charset="0"/>
              <a:ea typeface="Microsoft YaHei"/>
            </a:endParaRPr>
          </a:p>
          <a:p>
            <a:endParaRPr lang="en-US" dirty="0"/>
          </a:p>
        </p:txBody>
      </p:sp>
    </p:spTree>
    <p:extLst>
      <p:ext uri="{BB962C8B-B14F-4D97-AF65-F5344CB8AC3E}">
        <p14:creationId xmlns:p14="http://schemas.microsoft.com/office/powerpoint/2010/main" val="272595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1"/>
            <a:ext cx="8228013" cy="76200"/>
          </a:xfrm>
        </p:spPr>
        <p:txBody>
          <a:bodyPr/>
          <a:lstStyle/>
          <a:p>
            <a:endParaRPr lang="en-US" dirty="0"/>
          </a:p>
        </p:txBody>
      </p:sp>
      <p:sp>
        <p:nvSpPr>
          <p:cNvPr id="3" name="Content Placeholder 2"/>
          <p:cNvSpPr>
            <a:spLocks noGrp="1"/>
          </p:cNvSpPr>
          <p:nvPr>
            <p:ph sz="half" idx="1"/>
          </p:nvPr>
        </p:nvSpPr>
        <p:spPr>
          <a:xfrm>
            <a:off x="457200" y="990600"/>
            <a:ext cx="4037013" cy="5581650"/>
          </a:xfrm>
        </p:spPr>
        <p:txBody>
          <a:bodyPr/>
          <a:lstStyle/>
          <a:p>
            <a:pPr lvl="0"/>
            <a:r>
              <a:rPr lang="en-US" sz="1400" dirty="0" smtClean="0"/>
              <a:t>“</a:t>
            </a:r>
            <a:r>
              <a:rPr lang="en-US" sz="1400" dirty="0" err="1"/>
              <a:t>Iago</a:t>
            </a:r>
            <a:r>
              <a:rPr lang="en-US" sz="1400" dirty="0"/>
              <a:t> commands Othello to, ‘Look to your wife’.  This command is significant as it shows that while Othello may be the military commander, it is </a:t>
            </a:r>
            <a:r>
              <a:rPr lang="en-US" sz="1400" dirty="0" err="1"/>
              <a:t>Iago</a:t>
            </a:r>
            <a:r>
              <a:rPr lang="en-US" sz="1400" dirty="0"/>
              <a:t> who </a:t>
            </a:r>
            <a:r>
              <a:rPr lang="en-US" sz="1400" dirty="0" smtClean="0"/>
              <a:t>commands </a:t>
            </a:r>
            <a:r>
              <a:rPr lang="en-US" sz="1400" dirty="0"/>
              <a:t>people’s </a:t>
            </a:r>
            <a:r>
              <a:rPr lang="en-US" sz="1400" dirty="0" smtClean="0"/>
              <a:t>thoughts. Not </a:t>
            </a:r>
            <a:r>
              <a:rPr lang="en-US" sz="1400" dirty="0"/>
              <a:t>only does this line show us who is truly in charge, but it also sets </a:t>
            </a:r>
            <a:r>
              <a:rPr lang="en-US" sz="1400" dirty="0" err="1"/>
              <a:t>Iago’s</a:t>
            </a:r>
            <a:r>
              <a:rPr lang="en-US" sz="1400" dirty="0"/>
              <a:t> deceptive plan into motion.  This simple imperative plants the seed in Othello’s mind that his wife has been unfaithful, which begins the rising action that culminates in Othello killing </a:t>
            </a:r>
            <a:r>
              <a:rPr lang="en-US" sz="1400" dirty="0" err="1"/>
              <a:t>Desdamona</a:t>
            </a:r>
            <a:r>
              <a:rPr lang="en-US" sz="1400" dirty="0"/>
              <a:t> and then himself when he realizes that he had been taken in by </a:t>
            </a:r>
            <a:r>
              <a:rPr lang="en-US" sz="1400" dirty="0" err="1"/>
              <a:t>Iago</a:t>
            </a:r>
            <a:r>
              <a:rPr lang="en-US" sz="1400" dirty="0"/>
              <a:t> and that </a:t>
            </a:r>
            <a:r>
              <a:rPr lang="en-US" sz="1400" dirty="0" err="1"/>
              <a:t>Desdamona</a:t>
            </a:r>
            <a:r>
              <a:rPr lang="en-US" sz="1400" dirty="0"/>
              <a:t> was faithful</a:t>
            </a:r>
            <a:r>
              <a:rPr lang="en-US" sz="1400" dirty="0" smtClean="0"/>
              <a:t>.”</a:t>
            </a:r>
          </a:p>
          <a:p>
            <a:pPr lvl="0"/>
            <a:r>
              <a:rPr lang="en-US" sz="1400" dirty="0" smtClean="0"/>
              <a:t>5</a:t>
            </a:r>
            <a:r>
              <a:rPr lang="en-US" sz="1400" dirty="0"/>
              <a:t>.  Colloquial </a:t>
            </a:r>
            <a:r>
              <a:rPr lang="en-US" sz="1400" dirty="0" smtClean="0"/>
              <a:t>language--</a:t>
            </a:r>
            <a:r>
              <a:rPr lang="en-US" sz="1400" dirty="0" err="1" smtClean="0"/>
              <a:t>Barbantio</a:t>
            </a:r>
            <a:r>
              <a:rPr lang="en-US" sz="1400" dirty="0" smtClean="0"/>
              <a:t> </a:t>
            </a:r>
            <a:r>
              <a:rPr lang="en-US" sz="1400" dirty="0"/>
              <a:t>refers to Othello as having a “sooty bosom”.  This was a type of slang.  It was a racial stereotype supposedly after Dian a famous </a:t>
            </a:r>
            <a:r>
              <a:rPr lang="en-US" sz="1400" dirty="0" err="1"/>
              <a:t>Ethopian</a:t>
            </a:r>
            <a:r>
              <a:rPr lang="en-US" sz="1400" dirty="0"/>
              <a:t>.    This certainly confirms most people’s ideas that Othello was African instead of Arabic, since Moor was used to refer to Arab, Africans, Muslims, and Berbers of Northern Africa, who while African are of Arabic descent like Egyptians (</a:t>
            </a:r>
            <a:r>
              <a:rPr lang="en-US" sz="1400" dirty="0" err="1"/>
              <a:t>Paleo</a:t>
            </a:r>
            <a:r>
              <a:rPr lang="en-US" sz="1400" dirty="0"/>
              <a:t>- Mediterranean peoples).    </a:t>
            </a:r>
          </a:p>
          <a:p>
            <a:pPr lvl="0"/>
            <a:endParaRPr lang="en-US" sz="1200" dirty="0"/>
          </a:p>
          <a:p>
            <a:pPr lvl="0"/>
            <a:endParaRPr lang="en-US" sz="1200" dirty="0"/>
          </a:p>
          <a:p>
            <a:pPr lvl="0"/>
            <a:endParaRPr lang="en-US" sz="1200" dirty="0"/>
          </a:p>
          <a:p>
            <a:pPr lvl="0"/>
            <a:endParaRPr lang="en-US" sz="1200" dirty="0"/>
          </a:p>
          <a:p>
            <a:endParaRPr lang="en-US" sz="1200" dirty="0"/>
          </a:p>
        </p:txBody>
      </p:sp>
      <p:sp>
        <p:nvSpPr>
          <p:cNvPr id="4" name="Content Placeholder 3"/>
          <p:cNvSpPr>
            <a:spLocks noGrp="1"/>
          </p:cNvSpPr>
          <p:nvPr>
            <p:ph sz="half" idx="2"/>
          </p:nvPr>
        </p:nvSpPr>
        <p:spPr>
          <a:xfrm>
            <a:off x="4646613" y="990600"/>
            <a:ext cx="4038600" cy="5638800"/>
          </a:xfrm>
        </p:spPr>
        <p:txBody>
          <a:bodyPr/>
          <a:lstStyle/>
          <a:p>
            <a:pPr lvl="0"/>
            <a:r>
              <a:rPr lang="en-US" sz="1350" dirty="0" smtClean="0"/>
              <a:t>6</a:t>
            </a:r>
            <a:r>
              <a:rPr lang="en-US" sz="1350" dirty="0"/>
              <a:t>. Rhythm</a:t>
            </a:r>
          </a:p>
          <a:p>
            <a:pPr lvl="0"/>
            <a:r>
              <a:rPr lang="en-US" sz="1350" dirty="0"/>
              <a:t>Rhythm: The dictionary tells us it is "a movement with uniform recurrence of a beat or accent." In its crudest form rhythm has a beat with little or no meaning. Children use them in games and counting-out rhymes. In poetry, rhythm, broadly speaking, is a recognizable pulse, or "recurrence," which gives a distinct beat to a line and also gives it a shape. </a:t>
            </a:r>
            <a:r>
              <a:rPr lang="en-US" sz="1350" dirty="0" smtClean="0"/>
              <a:t>Rhyme </a:t>
            </a:r>
            <a:r>
              <a:rPr lang="en-US" sz="1350" dirty="0"/>
              <a:t>is not only a recurrence but a matching of sounds. The pleasure of pairing words to make a kind of musical echo is as old as mankind. </a:t>
            </a:r>
          </a:p>
          <a:p>
            <a:pPr lvl="0"/>
            <a:r>
              <a:rPr lang="en-US" sz="1350" dirty="0" smtClean="0"/>
              <a:t>	In </a:t>
            </a:r>
            <a:r>
              <a:rPr lang="en-US" sz="1350" dirty="0"/>
              <a:t>poetry, rhyme creates rhythm:  'Hell and night/Must bring this monstrous birth into the world's light.”  Night and light rhyme and create a rhythm in these two lines.  </a:t>
            </a:r>
            <a:r>
              <a:rPr lang="en-US" sz="1350" dirty="0" err="1"/>
              <a:t>Iago</a:t>
            </a:r>
            <a:r>
              <a:rPr lang="en-US" sz="1350" dirty="0"/>
              <a:t> could be referencing that he is the devil  (Hell and night could be </a:t>
            </a:r>
            <a:r>
              <a:rPr lang="en-US" sz="1350" dirty="0" smtClean="0"/>
              <a:t>him, the </a:t>
            </a:r>
            <a:r>
              <a:rPr lang="en-US" sz="1350" dirty="0"/>
              <a:t>darkness of his plan?) or it could be that the devil tempts people, so the temptation to believe others are deceitful comes from hell?  His plan takes place in the </a:t>
            </a:r>
            <a:r>
              <a:rPr lang="en-US" sz="1350" dirty="0" smtClean="0"/>
              <a:t>dark. Day scenes of the movie: </a:t>
            </a:r>
            <a:r>
              <a:rPr lang="en-US" sz="1350" dirty="0" err="1" smtClean="0"/>
              <a:t>Iago</a:t>
            </a:r>
            <a:r>
              <a:rPr lang="en-US" sz="1350" dirty="0" smtClean="0"/>
              <a:t> </a:t>
            </a:r>
            <a:r>
              <a:rPr lang="en-US" sz="1350" dirty="0"/>
              <a:t>and Othello are in the weapons room which is </a:t>
            </a:r>
            <a:r>
              <a:rPr lang="en-US" sz="1350" dirty="0" smtClean="0"/>
              <a:t>dark.  </a:t>
            </a:r>
            <a:r>
              <a:rPr lang="en-US" sz="1350" dirty="0"/>
              <a:t>His monstrous birth is his evil plan, which will come to light throughout the play.    </a:t>
            </a:r>
          </a:p>
          <a:p>
            <a:pPr lvl="0"/>
            <a:endParaRPr lang="en-US" dirty="0"/>
          </a:p>
          <a:p>
            <a:pPr lvl="0"/>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7686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1143000"/>
            <a:ext cx="8229600" cy="10668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424456"/>
                </a:solidFill>
                <a:latin typeface="Trebuchet MS" charset="0"/>
              </a:rPr>
              <a:t>Results of </a:t>
            </a:r>
            <a:r>
              <a:rPr lang="en-US" sz="3200" dirty="0" smtClean="0">
                <a:solidFill>
                  <a:srgbClr val="424456"/>
                </a:solidFill>
                <a:latin typeface="Trebuchet MS" charset="0"/>
              </a:rPr>
              <a:t>Sample </a:t>
            </a:r>
            <a:r>
              <a:rPr lang="en-US" sz="3200" dirty="0">
                <a:solidFill>
                  <a:srgbClr val="424456"/>
                </a:solidFill>
                <a:latin typeface="Trebuchet MS" charset="0"/>
              </a:rPr>
              <a:t>2: </a:t>
            </a:r>
            <a:r>
              <a:rPr lang="en-US" sz="3200" dirty="0" smtClean="0">
                <a:solidFill>
                  <a:srgbClr val="424456"/>
                </a:solidFill>
                <a:latin typeface="Trebuchet MS" charset="0"/>
              </a:rPr>
              <a:t>Expand </a:t>
            </a:r>
            <a:r>
              <a:rPr lang="en-US" sz="3200" dirty="0">
                <a:solidFill>
                  <a:srgbClr val="424456"/>
                </a:solidFill>
                <a:latin typeface="Trebuchet MS" charset="0"/>
              </a:rPr>
              <a:t>E</a:t>
            </a:r>
            <a:r>
              <a:rPr lang="en-US" sz="3200" dirty="0" smtClean="0">
                <a:solidFill>
                  <a:srgbClr val="424456"/>
                </a:solidFill>
                <a:latin typeface="Trebuchet MS" charset="0"/>
              </a:rPr>
              <a:t>xperiences and Change/Open Attitudes</a:t>
            </a:r>
            <a:endParaRPr lang="en-US" sz="3200" dirty="0">
              <a:solidFill>
                <a:srgbClr val="424456"/>
              </a:solidFill>
              <a:latin typeface="Trebuchet MS" charset="0"/>
            </a:endParaRPr>
          </a:p>
        </p:txBody>
      </p:sp>
      <p:sp>
        <p:nvSpPr>
          <p:cNvPr id="17410"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1600" dirty="0">
                <a:latin typeface="Georgia" charset="0"/>
              </a:rPr>
              <a:t>HPU </a:t>
            </a:r>
            <a:r>
              <a:rPr lang="en-US" sz="1600" dirty="0" smtClean="0">
                <a:latin typeface="Georgia" charset="0"/>
              </a:rPr>
              <a:t>females and majority of UNCSA students liked </a:t>
            </a:r>
            <a:r>
              <a:rPr lang="en-US" sz="1600" dirty="0">
                <a:latin typeface="Georgia" charset="0"/>
              </a:rPr>
              <a:t>Blue’s “Thick Chicks” and got straight to work-enjoyed her “honesty”, her “fresh take that it is hard to look like her”, </a:t>
            </a:r>
            <a:r>
              <a:rPr lang="en-US" sz="1600" dirty="0" smtClean="0">
                <a:latin typeface="Georgia" charset="0"/>
              </a:rPr>
              <a:t>related stereotypes as well as knowledge of African-American culture and dialect features of her piece</a:t>
            </a:r>
            <a:r>
              <a:rPr lang="en-US" sz="1600" dirty="0">
                <a:latin typeface="Georgia" charset="0"/>
              </a:rPr>
              <a:t>. </a:t>
            </a:r>
            <a:r>
              <a:rPr lang="en-US" sz="1600" dirty="0" smtClean="0">
                <a:latin typeface="Georgia" charset="0"/>
              </a:rPr>
              <a:t>Movies/music </a:t>
            </a:r>
            <a:r>
              <a:rPr lang="en-US" sz="1600" dirty="0">
                <a:latin typeface="Georgia" charset="0"/>
              </a:rPr>
              <a:t>make this culture more mainstream. </a:t>
            </a:r>
            <a:endParaRPr lang="en-US" sz="1600" dirty="0" smtClean="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1600" dirty="0" smtClean="0">
                <a:latin typeface="Georgia" charset="0"/>
              </a:rPr>
              <a:t>HPU students “Indian Education”: “ not connected</a:t>
            </a:r>
            <a:r>
              <a:rPr lang="en-US" sz="1600" dirty="0">
                <a:latin typeface="Georgia" charset="0"/>
              </a:rPr>
              <a:t>” to Native Americans, maybe they do not have any idea how to access </a:t>
            </a:r>
            <a:r>
              <a:rPr lang="en-US" sz="1600" dirty="0" smtClean="0">
                <a:latin typeface="Georgia" charset="0"/>
              </a:rPr>
              <a:t>this groups’ culture. </a:t>
            </a:r>
            <a:endParaRPr lang="en-US" sz="16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1600" dirty="0">
                <a:latin typeface="Georgia" charset="0"/>
              </a:rPr>
              <a:t>Art students worked effectively with </a:t>
            </a:r>
            <a:r>
              <a:rPr lang="en-US" sz="1600" i="1" dirty="0">
                <a:latin typeface="Georgia" charset="0"/>
              </a:rPr>
              <a:t>People vs. Lucas </a:t>
            </a:r>
            <a:r>
              <a:rPr lang="en-US" sz="1600" dirty="0" smtClean="0">
                <a:latin typeface="Georgia" charset="0"/>
              </a:rPr>
              <a:t>and “</a:t>
            </a:r>
            <a:r>
              <a:rPr lang="en-US" sz="1600" dirty="0">
                <a:latin typeface="Georgia" charset="0"/>
              </a:rPr>
              <a:t>Let Me Down </a:t>
            </a:r>
            <a:r>
              <a:rPr lang="en-US" sz="1600" dirty="0" smtClean="0">
                <a:latin typeface="Georgia" charset="0"/>
              </a:rPr>
              <a:t>Easy”: stage </a:t>
            </a:r>
            <a:r>
              <a:rPr lang="en-US" sz="1600" dirty="0">
                <a:latin typeface="Georgia" charset="0"/>
              </a:rPr>
              <a:t>direction, character changes (voice and </a:t>
            </a:r>
            <a:r>
              <a:rPr lang="en-US" sz="1600" dirty="0" err="1">
                <a:latin typeface="Georgia" charset="0"/>
              </a:rPr>
              <a:t>pov</a:t>
            </a:r>
            <a:r>
              <a:rPr lang="en-US" sz="1600" dirty="0">
                <a:latin typeface="Georgia" charset="0"/>
              </a:rPr>
              <a:t> of the </a:t>
            </a:r>
            <a:r>
              <a:rPr lang="en-US" sz="1600" dirty="0" smtClean="0">
                <a:latin typeface="Georgia" charset="0"/>
              </a:rPr>
              <a:t>people), </a:t>
            </a:r>
            <a:r>
              <a:rPr lang="en-US" sz="1600" dirty="0">
                <a:latin typeface="Georgia" charset="0"/>
              </a:rPr>
              <a:t>transitions between characters, </a:t>
            </a:r>
            <a:r>
              <a:rPr lang="en-US" sz="1600" dirty="0" smtClean="0">
                <a:latin typeface="Georgia" charset="0"/>
              </a:rPr>
              <a:t>repetition, attitudes of topics, prosody, sentence structure, and colloquial language (character or people’s dialects as parallel or in seeming opposition to their backgrounds and experiences). </a:t>
            </a:r>
            <a:r>
              <a:rPr lang="en-US" sz="1600" dirty="0">
                <a:latin typeface="Georgia" charset="0"/>
              </a:rPr>
              <a:t>I</a:t>
            </a:r>
            <a:r>
              <a:rPr lang="en-US" sz="1600" dirty="0" smtClean="0">
                <a:latin typeface="Georgia" charset="0"/>
              </a:rPr>
              <a:t>dentified some literary and linguistic devices allowed for some </a:t>
            </a:r>
            <a:r>
              <a:rPr lang="en-US" sz="1600" dirty="0">
                <a:latin typeface="Georgia" charset="0"/>
              </a:rPr>
              <a:t>deeper </a:t>
            </a:r>
            <a:r>
              <a:rPr lang="en-US" sz="1600" dirty="0" smtClean="0">
                <a:latin typeface="Georgia" charset="0"/>
              </a:rPr>
              <a:t>understanding. Like HPU students with </a:t>
            </a:r>
            <a:r>
              <a:rPr lang="en-US" sz="1600" i="1" dirty="0" smtClean="0">
                <a:latin typeface="Georgia" charset="0"/>
              </a:rPr>
              <a:t>Othello</a:t>
            </a:r>
            <a:r>
              <a:rPr lang="en-US" sz="1600" dirty="0" smtClean="0">
                <a:latin typeface="Georgia" charset="0"/>
              </a:rPr>
              <a:t>, the Art students seemed unwilling, unable, or uninterested in transitioning these elements to </a:t>
            </a:r>
            <a:r>
              <a:rPr lang="en-US" sz="1600" i="1" dirty="0" smtClean="0">
                <a:latin typeface="Georgia" charset="0"/>
              </a:rPr>
              <a:t>The Soloist</a:t>
            </a:r>
            <a:r>
              <a:rPr lang="en-US" sz="1600" dirty="0" smtClean="0">
                <a:latin typeface="Georgia" charset="0"/>
              </a:rPr>
              <a:t>, which surprised me (possibly b/c it was a recent real life story, movie?).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1143000"/>
            <a:ext cx="8229600" cy="10668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a:solidFill>
                  <a:srgbClr val="424456"/>
                </a:solidFill>
                <a:latin typeface="Trebuchet MS" charset="0"/>
              </a:rPr>
              <a:t>Conclusions</a:t>
            </a:r>
          </a:p>
        </p:txBody>
      </p:sp>
      <p:sp>
        <p:nvSpPr>
          <p:cNvPr id="18434" name="Text Box 2"/>
          <p:cNvSpPr txBox="1">
            <a:spLocks noChangeArrowheads="1"/>
          </p:cNvSpPr>
          <p:nvPr/>
        </p:nvSpPr>
        <p:spPr bwMode="auto">
          <a:xfrm>
            <a:off x="457200" y="1905000"/>
            <a:ext cx="82296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dirty="0">
                <a:latin typeface="Georgia" charset="0"/>
              </a:rPr>
              <a:t>Students are introduced to linguistics and linguistic devices. </a:t>
            </a:r>
          </a:p>
          <a:p>
            <a:pPr hangingPunct="1">
              <a:lnSpc>
                <a:spcPct val="100000"/>
              </a:lnSpc>
              <a:spcBef>
                <a:spcPts val="300"/>
              </a:spcBef>
              <a:spcAft>
                <a:spcPts val="1425"/>
              </a:spcAft>
              <a:buClr>
                <a:srgbClr val="A04DA3"/>
              </a:buClr>
              <a:buSzPct val="45000"/>
              <a:buFont typeface="Georgia" charset="0"/>
              <a:buChar char="•"/>
            </a:pPr>
            <a:r>
              <a:rPr lang="en-US" dirty="0" smtClean="0">
                <a:latin typeface="Georgia" charset="0"/>
              </a:rPr>
              <a:t>Majority of students were capable of linguistic discussion with “interesting” materials.</a:t>
            </a:r>
          </a:p>
          <a:p>
            <a:pPr hangingPunct="1">
              <a:lnSpc>
                <a:spcPct val="100000"/>
              </a:lnSpc>
              <a:spcBef>
                <a:spcPts val="300"/>
              </a:spcBef>
              <a:spcAft>
                <a:spcPts val="1425"/>
              </a:spcAft>
              <a:buClr>
                <a:srgbClr val="A04DA3"/>
              </a:buClr>
              <a:buSzPct val="45000"/>
              <a:buFont typeface="Georgia" charset="0"/>
              <a:buChar char="•"/>
            </a:pPr>
            <a:r>
              <a:rPr lang="en-US" dirty="0" smtClean="0">
                <a:latin typeface="Georgia" charset="0"/>
              </a:rPr>
              <a:t>Shorter materials seem to work best for HPU and Art students, visual media or film allow students to access a variety of visual, auditory, and textual cues. </a:t>
            </a:r>
          </a:p>
          <a:p>
            <a:pPr hangingPunct="1">
              <a:lnSpc>
                <a:spcPct val="100000"/>
              </a:lnSpc>
              <a:spcBef>
                <a:spcPts val="300"/>
              </a:spcBef>
              <a:spcAft>
                <a:spcPts val="1425"/>
              </a:spcAft>
              <a:buClr>
                <a:srgbClr val="A04DA3"/>
              </a:buClr>
              <a:buSzPct val="45000"/>
              <a:buFont typeface="Georgia" charset="0"/>
              <a:buChar char="•"/>
            </a:pPr>
            <a:r>
              <a:rPr lang="en-US" dirty="0" smtClean="0">
                <a:latin typeface="Georgia" charset="0"/>
              </a:rPr>
              <a:t>From a literature class standpoint, we want them to read and discuss some canonical pieces, but if students can be exposed to linguistic study through movies, documentaries, songs, performance poetry, is there a specific reason (promote linguistics further, etc.) that they must do so for canonical literature?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609600"/>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solidFill>
                  <a:srgbClr val="424456"/>
                </a:solidFill>
                <a:latin typeface="Trebuchet MS" charset="0"/>
              </a:rPr>
              <a:t>Importance in Continuing to Push  Linguistics in Literature Courses</a:t>
            </a:r>
            <a:endParaRPr lang="en-US" sz="3600" dirty="0">
              <a:solidFill>
                <a:srgbClr val="424456"/>
              </a:solidFill>
              <a:latin typeface="Trebuchet MS" charset="0"/>
            </a:endParaRPr>
          </a:p>
        </p:txBody>
      </p:sp>
      <p:sp>
        <p:nvSpPr>
          <p:cNvPr id="19458" name="Text Box 2"/>
          <p:cNvSpPr txBox="1">
            <a:spLocks noChangeArrowheads="1"/>
          </p:cNvSpPr>
          <p:nvPr/>
        </p:nvSpPr>
        <p:spPr bwMode="auto">
          <a:xfrm>
            <a:off x="457200" y="1752600"/>
            <a:ext cx="8229600" cy="482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marL="109537" indent="0" hangingPunct="1">
              <a:lnSpc>
                <a:spcPct val="100000"/>
              </a:lnSpc>
              <a:spcBef>
                <a:spcPts val="300"/>
              </a:spcBef>
              <a:spcAft>
                <a:spcPts val="1425"/>
              </a:spcAft>
              <a:buClr>
                <a:srgbClr val="A04DA3"/>
              </a:buClr>
              <a:buSzPct val="45000"/>
            </a:pPr>
            <a:r>
              <a:rPr lang="en-US" sz="2000" dirty="0" smtClean="0">
                <a:latin typeface="Georgia" charset="0"/>
              </a:rPr>
              <a:t>It </a:t>
            </a:r>
            <a:r>
              <a:rPr lang="en-US" sz="2000" dirty="0">
                <a:latin typeface="Georgia" charset="0"/>
              </a:rPr>
              <a:t>is almost ridiculous to believe that one can fully understand a literary work </a:t>
            </a:r>
            <a:r>
              <a:rPr lang="en-US" sz="2000" dirty="0" smtClean="0">
                <a:latin typeface="Georgia" charset="0"/>
              </a:rPr>
              <a:t>(verbal art) without </a:t>
            </a:r>
            <a:r>
              <a:rPr lang="en-US" sz="2000" dirty="0">
                <a:latin typeface="Georgia" charset="0"/>
              </a:rPr>
              <a:t>being exposed to the study of </a:t>
            </a:r>
            <a:r>
              <a:rPr lang="en-US" sz="2000" dirty="0" smtClean="0">
                <a:latin typeface="Georgia" charset="0"/>
              </a:rPr>
              <a:t>language, its history, </a:t>
            </a:r>
            <a:r>
              <a:rPr lang="en-US" sz="2000" dirty="0">
                <a:latin typeface="Georgia" charset="0"/>
              </a:rPr>
              <a:t>and how language is </a:t>
            </a:r>
            <a:r>
              <a:rPr lang="en-US" sz="2000" dirty="0" smtClean="0">
                <a:latin typeface="Georgia" charset="0"/>
              </a:rPr>
              <a:t>crafted</a:t>
            </a:r>
            <a:r>
              <a:rPr lang="en-US" sz="2000" dirty="0">
                <a:latin typeface="Georgia" charset="0"/>
              </a:rPr>
              <a:t> </a:t>
            </a:r>
            <a:r>
              <a:rPr lang="en-US" sz="2000" dirty="0" smtClean="0">
                <a:latin typeface="Georgia" charset="0"/>
              </a:rPr>
              <a:t>and intended by the writer through the characters in a variety of ways and absorbed by the reader in different times and communities.</a:t>
            </a:r>
            <a:endParaRPr lang="en-US" sz="2000" dirty="0">
              <a:latin typeface="Georgia" charset="0"/>
            </a:endParaRPr>
          </a:p>
          <a:p>
            <a:pPr marL="109537" indent="0" hangingPunct="1">
              <a:lnSpc>
                <a:spcPct val="100000"/>
              </a:lnSpc>
              <a:spcBef>
                <a:spcPts val="300"/>
              </a:spcBef>
              <a:spcAft>
                <a:spcPts val="1425"/>
              </a:spcAft>
              <a:buClr>
                <a:srgbClr val="A04DA3"/>
              </a:buClr>
              <a:buSzPct val="45000"/>
            </a:pPr>
            <a:r>
              <a:rPr lang="en-US" sz="2000" dirty="0" smtClean="0">
                <a:latin typeface="Georgia" charset="0"/>
              </a:rPr>
              <a:t>Deepens and expands the students’ understanding of his/her native language</a:t>
            </a:r>
          </a:p>
          <a:p>
            <a:pPr marL="109537" indent="0" hangingPunct="1">
              <a:lnSpc>
                <a:spcPct val="100000"/>
              </a:lnSpc>
              <a:spcBef>
                <a:spcPts val="300"/>
              </a:spcBef>
              <a:spcAft>
                <a:spcPts val="1425"/>
              </a:spcAft>
              <a:buClr>
                <a:srgbClr val="A04DA3"/>
              </a:buClr>
              <a:buSzPct val="45000"/>
            </a:pPr>
            <a:r>
              <a:rPr lang="en-US" sz="2000" dirty="0" smtClean="0">
                <a:latin typeface="Georgia" charset="0"/>
              </a:rPr>
              <a:t>Students begin to appreciate the skill of writing in different modes</a:t>
            </a:r>
          </a:p>
          <a:p>
            <a:pPr marL="109537" indent="0" hangingPunct="1">
              <a:lnSpc>
                <a:spcPct val="100000"/>
              </a:lnSpc>
              <a:spcBef>
                <a:spcPts val="300"/>
              </a:spcBef>
              <a:spcAft>
                <a:spcPts val="1425"/>
              </a:spcAft>
              <a:buClr>
                <a:srgbClr val="A04DA3"/>
              </a:buClr>
              <a:buSzPct val="45000"/>
            </a:pPr>
            <a:r>
              <a:rPr lang="en-US" sz="2000" dirty="0">
                <a:latin typeface="Georgia" charset="0"/>
              </a:rPr>
              <a:t>T</a:t>
            </a:r>
            <a:r>
              <a:rPr lang="en-US" sz="2000" dirty="0" smtClean="0">
                <a:latin typeface="Georgia" charset="0"/>
              </a:rPr>
              <a:t>ransferable skill usable in other courses and life: “While I was watching </a:t>
            </a:r>
            <a:r>
              <a:rPr lang="en-US" sz="2000" i="1" dirty="0" smtClean="0">
                <a:latin typeface="Georgia" charset="0"/>
              </a:rPr>
              <a:t>Pulp Fiction </a:t>
            </a:r>
            <a:r>
              <a:rPr lang="en-US" sz="2000" dirty="0" smtClean="0">
                <a:latin typeface="Georgia" charset="0"/>
              </a:rPr>
              <a:t>with friends over break, I found myself interested in not just what the actors said, but how they said it, and why the writer wrote the lines that way instead of with a different structure or different words.”</a:t>
            </a:r>
            <a:endParaRPr lang="en-US" sz="2000" dirty="0">
              <a:latin typeface="Georgi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1143000"/>
            <a:ext cx="8229600" cy="10668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solidFill>
                  <a:srgbClr val="424456"/>
                </a:solidFill>
                <a:latin typeface="Trebuchet MS" charset="0"/>
              </a:rPr>
              <a:t>Main References</a:t>
            </a:r>
            <a:endParaRPr lang="en-US" sz="4000" dirty="0">
              <a:solidFill>
                <a:srgbClr val="424456"/>
              </a:solidFill>
              <a:latin typeface="Trebuchet MS" charset="0"/>
            </a:endParaRPr>
          </a:p>
        </p:txBody>
      </p:sp>
      <p:sp>
        <p:nvSpPr>
          <p:cNvPr id="20482" name="Text Box 2"/>
          <p:cNvSpPr txBox="1">
            <a:spLocks noChangeArrowheads="1"/>
          </p:cNvSpPr>
          <p:nvPr/>
        </p:nvSpPr>
        <p:spPr bwMode="auto">
          <a:xfrm>
            <a:off x="457200" y="1981200"/>
            <a:ext cx="8229600" cy="459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2400" dirty="0" err="1">
                <a:latin typeface="Georgia" charset="0"/>
              </a:rPr>
              <a:t>Fabb</a:t>
            </a:r>
            <a:r>
              <a:rPr lang="en-US" sz="2400" dirty="0">
                <a:latin typeface="Georgia" charset="0"/>
              </a:rPr>
              <a:t>, Nigel.  </a:t>
            </a:r>
            <a:r>
              <a:rPr lang="en-US" sz="2400" i="1" dirty="0">
                <a:latin typeface="Georgia" charset="0"/>
              </a:rPr>
              <a:t>Linguistics and Literature</a:t>
            </a:r>
            <a:r>
              <a:rPr lang="en-US" sz="2400" dirty="0">
                <a:latin typeface="Georgia" charset="0"/>
              </a:rPr>
              <a:t>.  Blackwell: Oxford.  1997.  </a:t>
            </a:r>
          </a:p>
          <a:p>
            <a:pPr hangingPunct="1">
              <a:lnSpc>
                <a:spcPct val="100000"/>
              </a:lnSpc>
              <a:spcBef>
                <a:spcPts val="300"/>
              </a:spcBef>
              <a:spcAft>
                <a:spcPts val="1425"/>
              </a:spcAft>
              <a:buClr>
                <a:srgbClr val="A04DA3"/>
              </a:buClr>
              <a:buSzPct val="45000"/>
              <a:buFont typeface="Georgia" charset="0"/>
              <a:buChar char="•"/>
            </a:pPr>
            <a:r>
              <a:rPr lang="en-US" sz="2400" dirty="0" err="1">
                <a:latin typeface="Georgia" charset="0"/>
              </a:rPr>
              <a:t>Fabb</a:t>
            </a:r>
            <a:r>
              <a:rPr lang="en-US" sz="2400" dirty="0">
                <a:latin typeface="Georgia" charset="0"/>
              </a:rPr>
              <a:t>, Nigel. “Linguistics in a department of English Literature”.  </a:t>
            </a:r>
            <a:r>
              <a:rPr lang="en-US" sz="2400" i="1" dirty="0">
                <a:latin typeface="Georgia" charset="0"/>
              </a:rPr>
              <a:t>The Higher Education Academy</a:t>
            </a:r>
            <a:r>
              <a:rPr lang="en-US" sz="2400" dirty="0">
                <a:latin typeface="Georgia" charset="0"/>
              </a:rPr>
              <a:t>.  Online Newsletter.  No 8, June 2005.   </a:t>
            </a:r>
            <a:r>
              <a:rPr lang="en-US" sz="2400" dirty="0">
                <a:solidFill>
                  <a:schemeClr val="tx1"/>
                </a:solidFill>
                <a:latin typeface="Georgia" charset="0"/>
                <a:hlinkClick r:id="rId3"/>
              </a:rPr>
              <a:t>http://</a:t>
            </a:r>
            <a:r>
              <a:rPr lang="en-US" sz="2400" dirty="0" smtClean="0">
                <a:solidFill>
                  <a:schemeClr val="tx1"/>
                </a:solidFill>
                <a:latin typeface="Georgia" charset="0"/>
                <a:hlinkClick r:id="rId3"/>
              </a:rPr>
              <a:t>www.english.heacademy.ac.uk/explore/publications/newsletters/newsissue8/fabb.htm</a:t>
            </a:r>
            <a:endParaRPr lang="en-US" sz="2400" dirty="0">
              <a:solidFill>
                <a:schemeClr val="tx1"/>
              </a:solidFill>
              <a:latin typeface="Georgia" charset="0"/>
              <a:hlinkClick r:id="rId3"/>
            </a:endParaRPr>
          </a:p>
          <a:p>
            <a:pPr hangingPunct="1">
              <a:lnSpc>
                <a:spcPct val="100000"/>
              </a:lnSpc>
              <a:spcBef>
                <a:spcPts val="300"/>
              </a:spcBef>
              <a:spcAft>
                <a:spcPts val="1425"/>
              </a:spcAft>
              <a:buClr>
                <a:srgbClr val="A04DA3"/>
              </a:buClr>
              <a:buSzPct val="45000"/>
              <a:buFont typeface="Georgia" charset="0"/>
              <a:buChar char="•"/>
            </a:pPr>
            <a:r>
              <a:rPr lang="en-US" sz="2400" dirty="0">
                <a:latin typeface="Georgia" charset="0"/>
              </a:rPr>
              <a:t>Scott, V.  “An Applied Linguist in the Literature Classroom.”  </a:t>
            </a:r>
            <a:r>
              <a:rPr lang="en-US" sz="2400" i="1" dirty="0">
                <a:latin typeface="Georgia" charset="0"/>
              </a:rPr>
              <a:t>The French Review</a:t>
            </a:r>
            <a:r>
              <a:rPr lang="en-US" sz="2400" dirty="0">
                <a:latin typeface="Georgia" charset="0"/>
              </a:rPr>
              <a:t> 74.3.  Feb 2001, 538-549.</a:t>
            </a:r>
          </a:p>
          <a:p>
            <a:pPr hangingPunct="1">
              <a:lnSpc>
                <a:spcPct val="100000"/>
              </a:lnSpc>
              <a:spcBef>
                <a:spcPts val="300"/>
              </a:spcBef>
              <a:spcAft>
                <a:spcPts val="1425"/>
              </a:spcAft>
              <a:buClrTx/>
              <a:buSzTx/>
              <a:buFontTx/>
              <a:buNone/>
            </a:pPr>
            <a:endParaRPr lang="en-US" sz="2800" b="1" dirty="0">
              <a:latin typeface="Georgia" charset="0"/>
            </a:endParaRPr>
          </a:p>
          <a:p>
            <a:pPr hangingPunct="1">
              <a:lnSpc>
                <a:spcPct val="100000"/>
              </a:lnSpc>
              <a:spcBef>
                <a:spcPts val="300"/>
              </a:spcBef>
              <a:spcAft>
                <a:spcPts val="1425"/>
              </a:spcAft>
              <a:buClrTx/>
              <a:buSzTx/>
              <a:buFontTx/>
              <a:buNone/>
            </a:pPr>
            <a:endParaRPr lang="en-US" sz="2800" dirty="0">
              <a:latin typeface="Georgi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424456"/>
                </a:solidFill>
                <a:latin typeface="Trebuchet MS" charset="0"/>
              </a:rPr>
              <a:t>HPU vs. UNC-School of the Arts</a:t>
            </a:r>
          </a:p>
        </p:txBody>
      </p:sp>
      <p:sp>
        <p:nvSpPr>
          <p:cNvPr id="7171" name="Rectangle 3"/>
          <p:cNvSpPr>
            <a:spLocks noGrp="1" noChangeArrowheads="1"/>
          </p:cNvSpPr>
          <p:nvPr>
            <p:ph sz="half" idx="1"/>
          </p:nvPr>
        </p:nvSpPr>
        <p:spPr>
          <a:ln/>
        </p:spPr>
        <p:txBody>
          <a:bodyPr lIns="0" tIns="17640" rIns="0" bIns="0"/>
          <a:lstStyle/>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smtClean="0"/>
              <a:t>HPU (private)</a:t>
            </a:r>
            <a:endParaRPr lang="en-US" dirty="0"/>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a:t>4,500 students</a:t>
            </a:r>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a:t>Upper middle and upper class students</a:t>
            </a:r>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a:t>74 % white, 5.8 % African-American</a:t>
            </a:r>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a:t>Business Admin. </a:t>
            </a:r>
            <a:r>
              <a:rPr lang="en-US" dirty="0" smtClean="0"/>
              <a:t>is </a:t>
            </a:r>
            <a:r>
              <a:rPr lang="en-US" dirty="0"/>
              <a:t>the top major							</a:t>
            </a:r>
          </a:p>
          <a:p>
            <a:pPr marL="431800" indent="-323850">
              <a:buSzPct val="45000"/>
              <a:buFont typeface="Wingdings" charset="2"/>
              <a:buNone/>
              <a:tabLst>
                <a:tab pos="723900" algn="l"/>
                <a:tab pos="1447800" algn="l"/>
                <a:tab pos="2171700" algn="l"/>
                <a:tab pos="2895600" algn="l"/>
                <a:tab pos="3619500" algn="l"/>
              </a:tabLst>
            </a:pPr>
            <a:endParaRPr lang="en-US" dirty="0" smtClean="0"/>
          </a:p>
          <a:p>
            <a:pPr marL="431800" indent="-323850">
              <a:buSzPct val="45000"/>
              <a:buFont typeface="Wingdings" charset="2"/>
              <a:buNone/>
              <a:tabLst>
                <a:tab pos="723900" algn="l"/>
                <a:tab pos="1447800" algn="l"/>
                <a:tab pos="2171700" algn="l"/>
                <a:tab pos="2895600" algn="l"/>
                <a:tab pos="3619500" algn="l"/>
              </a:tabLst>
            </a:pPr>
            <a:endParaRPr lang="en-US" dirty="0"/>
          </a:p>
        </p:txBody>
      </p:sp>
      <p:sp>
        <p:nvSpPr>
          <p:cNvPr id="7170" name="Rectangle 2"/>
          <p:cNvSpPr>
            <a:spLocks noGrp="1" noChangeArrowheads="1"/>
          </p:cNvSpPr>
          <p:nvPr>
            <p:ph sz="half" idx="2"/>
          </p:nvPr>
        </p:nvSpPr>
        <p:spPr>
          <a:ln/>
        </p:spPr>
        <p:txBody>
          <a:bodyPr/>
          <a:lstStyle/>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smtClean="0"/>
              <a:t>UNCSA (public)</a:t>
            </a:r>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smtClean="0"/>
              <a:t>893 students</a:t>
            </a:r>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smtClean="0"/>
              <a:t>Lower to upper class students</a:t>
            </a:r>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smtClean="0"/>
              <a:t>Majority white</a:t>
            </a:r>
            <a:endParaRPr lang="en-US" dirty="0"/>
          </a:p>
          <a:p>
            <a:pPr marL="365125" indent="-255588">
              <a:lnSpc>
                <a:spcPct val="100000"/>
              </a:lnSpc>
              <a:spcBef>
                <a:spcPts val="300"/>
              </a:spcBef>
              <a:buClr>
                <a:srgbClr val="A04DA3"/>
              </a:buClr>
              <a:buSzPct val="45000"/>
              <a:buFont typeface="Georgia" charset="0"/>
              <a:buChar char="•"/>
              <a:tabLst>
                <a:tab pos="723900" algn="l"/>
                <a:tab pos="1447800" algn="l"/>
                <a:tab pos="2171700" algn="l"/>
                <a:tab pos="2895600" algn="l"/>
                <a:tab pos="3619500" algn="l"/>
              </a:tabLst>
            </a:pPr>
            <a:r>
              <a:rPr lang="en-US" dirty="0" smtClean="0"/>
              <a:t>D&amp;P, Filmmaking are top majors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424456"/>
                </a:solidFill>
                <a:latin typeface="Trebuchet MS" pitchFamily="34" charset="0"/>
              </a:rPr>
              <a:t>Challenges of Gen. Ed. Courses</a:t>
            </a:r>
            <a:endParaRPr lang="en-US" sz="4000" dirty="0">
              <a:solidFill>
                <a:srgbClr val="424456"/>
              </a:solidFill>
              <a:latin typeface="Trebuchet MS" pitchFamily="34" charset="0"/>
            </a:endParaRPr>
          </a:p>
        </p:txBody>
      </p:sp>
      <p:sp>
        <p:nvSpPr>
          <p:cNvPr id="3" name="Content Placeholder 2"/>
          <p:cNvSpPr>
            <a:spLocks noGrp="1"/>
          </p:cNvSpPr>
          <p:nvPr>
            <p:ph idx="1"/>
          </p:nvPr>
        </p:nvSpPr>
        <p:spPr>
          <a:xfrm>
            <a:off x="457200" y="1981200"/>
            <a:ext cx="8228013" cy="4591050"/>
          </a:xfrm>
        </p:spPr>
        <p:txBody>
          <a:bodyPr/>
          <a:lstStyle/>
          <a:p>
            <a:r>
              <a:rPr lang="en-US" sz="2300" dirty="0" smtClean="0"/>
              <a:t>Student resistance, something to check of a degree evaluation</a:t>
            </a:r>
          </a:p>
          <a:p>
            <a:r>
              <a:rPr lang="en-US" sz="2300" dirty="0" smtClean="0"/>
              <a:t>Students sign up for a literature class, not a linguistics class (now named Linguistics and Literature)</a:t>
            </a:r>
          </a:p>
          <a:p>
            <a:r>
              <a:rPr lang="en-US" sz="2300" dirty="0" smtClean="0"/>
              <a:t>Terminology of literary theory and devices </a:t>
            </a:r>
            <a:r>
              <a:rPr lang="en-US" sz="2300" i="1" dirty="0" smtClean="0"/>
              <a:t>as well as </a:t>
            </a:r>
            <a:r>
              <a:rPr lang="en-US" sz="2300" dirty="0" smtClean="0"/>
              <a:t>linguistic theory and devices</a:t>
            </a:r>
          </a:p>
          <a:p>
            <a:r>
              <a:rPr lang="en-US" sz="2300" dirty="0">
                <a:latin typeface="Georgia" charset="0"/>
              </a:rPr>
              <a:t>Some students cannot </a:t>
            </a:r>
            <a:r>
              <a:rPr lang="en-US" sz="2300" dirty="0" smtClean="0">
                <a:latin typeface="Georgia" charset="0"/>
              </a:rPr>
              <a:t>label </a:t>
            </a:r>
            <a:r>
              <a:rPr lang="en-US" sz="2300" dirty="0">
                <a:latin typeface="Georgia" charset="0"/>
              </a:rPr>
              <a:t>the grammatical structures of a sentence, which makes even a basic syntactic breakdown of a line difficult (requires time to review </a:t>
            </a:r>
            <a:r>
              <a:rPr lang="en-US" sz="2300" dirty="0" smtClean="0">
                <a:latin typeface="Georgia" charset="0"/>
              </a:rPr>
              <a:t>material, tutors, </a:t>
            </a:r>
            <a:r>
              <a:rPr lang="en-US" sz="2300" dirty="0" err="1" smtClean="0">
                <a:latin typeface="Georgia" charset="0"/>
              </a:rPr>
              <a:t>etc</a:t>
            </a:r>
            <a:r>
              <a:rPr lang="en-US" sz="2300" dirty="0" smtClean="0">
                <a:latin typeface="Georgia" charset="0"/>
              </a:rPr>
              <a:t>). Introduce general linguistics, history of English, and linguistic branches of study at the beginning of class.</a:t>
            </a:r>
            <a:endParaRPr lang="en-US" sz="2300" dirty="0">
              <a:latin typeface="Georgia" charset="0"/>
            </a:endParaRPr>
          </a:p>
          <a:p>
            <a:endParaRPr lang="en-US" dirty="0" smtClean="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50758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3050"/>
            <a:ext cx="8153400" cy="11620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a:solidFill>
                  <a:schemeClr val="bg1"/>
                </a:solidFill>
                <a:latin typeface="Trebuchet MS" charset="0"/>
              </a:rPr>
              <a:t>Why is Reading </a:t>
            </a:r>
            <a:r>
              <a:rPr lang="en-US" sz="3600" dirty="0" smtClean="0">
                <a:solidFill>
                  <a:schemeClr val="bg1"/>
                </a:solidFill>
                <a:latin typeface="Trebuchet MS" charset="0"/>
              </a:rPr>
              <a:t>Literature </a:t>
            </a:r>
            <a:br>
              <a:rPr lang="en-US" sz="3600" dirty="0" smtClean="0">
                <a:solidFill>
                  <a:schemeClr val="bg1"/>
                </a:solidFill>
                <a:latin typeface="Trebuchet MS" charset="0"/>
              </a:rPr>
            </a:br>
            <a:r>
              <a:rPr lang="en-US" sz="3600" dirty="0" smtClean="0">
                <a:solidFill>
                  <a:schemeClr val="bg1"/>
                </a:solidFill>
                <a:latin typeface="Trebuchet MS" charset="0"/>
              </a:rPr>
              <a:t>So Difficult?</a:t>
            </a:r>
            <a:endParaRPr lang="en-US" sz="3600" dirty="0">
              <a:solidFill>
                <a:schemeClr val="bg1"/>
              </a:solidFill>
              <a:latin typeface="Trebuchet MS" charset="0"/>
            </a:endParaRPr>
          </a:p>
        </p:txBody>
      </p:sp>
      <p:sp>
        <p:nvSpPr>
          <p:cNvPr id="3" name="Text Placeholder 2"/>
          <p:cNvSpPr>
            <a:spLocks noGrp="1"/>
          </p:cNvSpPr>
          <p:nvPr>
            <p:ph type="body" sz="half" idx="2"/>
          </p:nvPr>
        </p:nvSpPr>
        <p:spPr>
          <a:xfrm>
            <a:off x="457200" y="1524000"/>
            <a:ext cx="5029200" cy="5029200"/>
          </a:xfrm>
        </p:spPr>
        <p:txBody>
          <a:bodyPr/>
          <a:lstStyle/>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Semantics</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Syntactic sophistication</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Conventions </a:t>
            </a:r>
            <a:r>
              <a:rPr lang="en-US" sz="1900" dirty="0" smtClean="0"/>
              <a:t>of </a:t>
            </a:r>
            <a:r>
              <a:rPr lang="en-US" sz="1900" dirty="0"/>
              <a:t>genres</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Connotations, images, metaphors, figures of speech (the green eyed monster of ?)</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Cultural allusions</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Historical allusions</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Literary illusions</a:t>
            </a:r>
          </a:p>
          <a:p>
            <a:pPr marL="566738" indent="-455613">
              <a:lnSpc>
                <a:spcPct val="100000"/>
              </a:lnSpc>
              <a:spcBef>
                <a:spcPts val="300"/>
              </a:spcBef>
              <a:buClr>
                <a:srgbClr val="A04DA3"/>
              </a:buClr>
              <a:buSzPct val="45000"/>
              <a:buFont typeface="Times New Roman" pitchFamily="16" charset="0"/>
              <a:buAutoNum type="arabicPeriod"/>
              <a:tabLst>
                <a:tab pos="723900" algn="l"/>
                <a:tab pos="1447800" algn="l"/>
                <a:tab pos="2171700" algn="l"/>
                <a:tab pos="2895600" algn="l"/>
                <a:tab pos="3619500" algn="l"/>
              </a:tabLst>
            </a:pPr>
            <a:r>
              <a:rPr lang="en-US" sz="1900" dirty="0"/>
              <a:t>Intellectual context (social/political ideologies, philosophy, scientific and religious concepts/theories</a:t>
            </a:r>
          </a:p>
          <a:p>
            <a:endParaRPr lang="en-US" dirty="0"/>
          </a:p>
        </p:txBody>
      </p:sp>
      <p:sp>
        <p:nvSpPr>
          <p:cNvPr id="2" name="Content Placeholder 1"/>
          <p:cNvSpPr>
            <a:spLocks noGrp="1"/>
          </p:cNvSpPr>
          <p:nvPr>
            <p:ph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914400"/>
            <a:ext cx="8229600" cy="12954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a:solidFill>
                  <a:srgbClr val="424456"/>
                </a:solidFill>
                <a:latin typeface="Trebuchet MS" charset="0"/>
              </a:rPr>
              <a:t>Introducing Students to </a:t>
            </a:r>
            <a:r>
              <a:rPr lang="en-US" sz="4000" dirty="0" smtClean="0">
                <a:solidFill>
                  <a:srgbClr val="424456"/>
                </a:solidFill>
                <a:latin typeface="Trebuchet MS" charset="0"/>
              </a:rPr>
              <a:t>Linguistics in Literature</a:t>
            </a:r>
            <a:endParaRPr lang="en-US" sz="4000" dirty="0">
              <a:solidFill>
                <a:srgbClr val="424456"/>
              </a:solidFill>
              <a:latin typeface="Trebuchet MS" charset="0"/>
            </a:endParaRPr>
          </a:p>
        </p:txBody>
      </p:sp>
      <p:sp>
        <p:nvSpPr>
          <p:cNvPr id="8194"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2200" dirty="0" smtClean="0">
                <a:latin typeface="Georgia" charset="0"/>
              </a:rPr>
              <a:t>Play up their expert </a:t>
            </a:r>
            <a:r>
              <a:rPr lang="en-US" sz="2200" dirty="0">
                <a:latin typeface="Georgia" charset="0"/>
              </a:rPr>
              <a:t>status </a:t>
            </a:r>
            <a:r>
              <a:rPr lang="en-US" sz="2200" dirty="0" smtClean="0">
                <a:latin typeface="Georgia" charset="0"/>
              </a:rPr>
              <a:t>(for </a:t>
            </a:r>
            <a:r>
              <a:rPr lang="en-US" sz="2200" dirty="0">
                <a:latin typeface="Georgia" charset="0"/>
              </a:rPr>
              <a:t>native </a:t>
            </a:r>
            <a:r>
              <a:rPr lang="en-US" sz="2200" dirty="0" smtClean="0">
                <a:latin typeface="Georgia" charset="0"/>
              </a:rPr>
              <a:t>speakers)</a:t>
            </a:r>
            <a:endParaRPr lang="en-US" sz="22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200" dirty="0">
                <a:latin typeface="Georgia" charset="0"/>
              </a:rPr>
              <a:t>Schema Theory-Background knowledge in a learner’s language comprehension—“the </a:t>
            </a:r>
            <a:r>
              <a:rPr lang="en-US" sz="2200" i="1" dirty="0">
                <a:latin typeface="Georgia" charset="0"/>
              </a:rPr>
              <a:t>meaning </a:t>
            </a:r>
            <a:r>
              <a:rPr lang="en-US" sz="2200" dirty="0">
                <a:latin typeface="Georgia" charset="0"/>
              </a:rPr>
              <a:t>of a text is not contained in the words on the page. The meaning is realized in the mind of the reader and is based on the relationship between a particular combination of words and the reader’s knowledge, experience, and attitudes, all operating with a particular context that, by establishing conventions, sets constraints on our interpretation” (Kern 1995, 72 </a:t>
            </a:r>
            <a:r>
              <a:rPr lang="en-US" sz="2200" dirty="0" err="1">
                <a:latin typeface="Georgia" charset="0"/>
              </a:rPr>
              <a:t>qtd</a:t>
            </a:r>
            <a:r>
              <a:rPr lang="en-US" sz="2200" dirty="0">
                <a:latin typeface="Georgia" charset="0"/>
              </a:rPr>
              <a:t>. in Scott 2001, 541).</a:t>
            </a:r>
            <a:r>
              <a:rPr lang="en-US" sz="2200" i="1" dirty="0">
                <a:latin typeface="Georgia" charset="0"/>
              </a:rPr>
              <a:t> </a:t>
            </a:r>
          </a:p>
          <a:p>
            <a:pPr hangingPunct="1">
              <a:lnSpc>
                <a:spcPct val="100000"/>
              </a:lnSpc>
              <a:spcBef>
                <a:spcPts val="300"/>
              </a:spcBef>
              <a:spcAft>
                <a:spcPts val="1425"/>
              </a:spcAft>
              <a:buClrTx/>
              <a:buSzTx/>
              <a:buFontTx/>
              <a:buNone/>
            </a:pPr>
            <a:endParaRPr lang="en-US" sz="2800" dirty="0">
              <a:latin typeface="Georgi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838200"/>
            <a:ext cx="8229600" cy="762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a:solidFill>
                  <a:srgbClr val="424456"/>
                </a:solidFill>
                <a:latin typeface="Trebuchet MS" charset="0"/>
              </a:rPr>
              <a:t>Goals </a:t>
            </a:r>
          </a:p>
        </p:txBody>
      </p:sp>
      <p:sp>
        <p:nvSpPr>
          <p:cNvPr id="10242" name="Text Box 2"/>
          <p:cNvSpPr txBox="1">
            <a:spLocks noChangeArrowheads="1"/>
          </p:cNvSpPr>
          <p:nvPr/>
        </p:nvSpPr>
        <p:spPr bwMode="auto">
          <a:xfrm>
            <a:off x="457200" y="1752600"/>
            <a:ext cx="8229600" cy="482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2555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300"/>
              </a:spcBef>
              <a:spcAft>
                <a:spcPts val="1425"/>
              </a:spcAft>
              <a:buClr>
                <a:srgbClr val="A04DA3"/>
              </a:buClr>
              <a:buSzPct val="45000"/>
              <a:buFont typeface="Georgia" charset="0"/>
              <a:buChar char="•"/>
            </a:pPr>
            <a:r>
              <a:rPr lang="en-US" sz="2000" dirty="0">
                <a:latin typeface="Georgia" charset="0"/>
              </a:rPr>
              <a:t>Access prior knowledge </a:t>
            </a:r>
            <a:r>
              <a:rPr lang="en-US" sz="2000" dirty="0" smtClean="0">
                <a:latin typeface="Georgia" charset="0"/>
              </a:rPr>
              <a:t>(of basic literary themes and of language) to aid in introductory interpretations of literature </a:t>
            </a:r>
          </a:p>
          <a:p>
            <a:pPr hangingPunct="1">
              <a:lnSpc>
                <a:spcPct val="100000"/>
              </a:lnSpc>
              <a:spcBef>
                <a:spcPts val="300"/>
              </a:spcBef>
              <a:spcAft>
                <a:spcPts val="1425"/>
              </a:spcAft>
              <a:buClr>
                <a:srgbClr val="A04DA3"/>
              </a:buClr>
              <a:buSzPct val="45000"/>
              <a:buFont typeface="Georgia" charset="0"/>
              <a:buChar char="•"/>
            </a:pPr>
            <a:r>
              <a:rPr lang="en-US" sz="2000" dirty="0">
                <a:latin typeface="Georgia" charset="0"/>
              </a:rPr>
              <a:t>D</a:t>
            </a:r>
            <a:r>
              <a:rPr lang="en-US" sz="2000" dirty="0" smtClean="0">
                <a:latin typeface="Georgia" charset="0"/>
              </a:rPr>
              <a:t>evelop </a:t>
            </a:r>
            <a:r>
              <a:rPr lang="en-US" sz="2000" dirty="0">
                <a:latin typeface="Georgia" charset="0"/>
              </a:rPr>
              <a:t>knowledge of basic literary and linguistic </a:t>
            </a:r>
            <a:r>
              <a:rPr lang="en-US" sz="2000" dirty="0" smtClean="0">
                <a:latin typeface="Georgia" charset="0"/>
              </a:rPr>
              <a:t>terms 	           	</a:t>
            </a:r>
            <a:r>
              <a:rPr lang="en-US" sz="1600" dirty="0" smtClean="0">
                <a:latin typeface="Georgia" charset="0"/>
              </a:rPr>
              <a:t>Cannot </a:t>
            </a:r>
            <a:r>
              <a:rPr lang="en-US" sz="1600" dirty="0">
                <a:latin typeface="Georgia" charset="0"/>
              </a:rPr>
              <a:t>discuss pastiche as a </a:t>
            </a:r>
            <a:r>
              <a:rPr lang="en-US" sz="1600" dirty="0" smtClean="0">
                <a:latin typeface="Georgia" charset="0"/>
              </a:rPr>
              <a:t>literary device </a:t>
            </a:r>
            <a:r>
              <a:rPr lang="en-US" sz="1600" dirty="0">
                <a:latin typeface="Georgia" charset="0"/>
              </a:rPr>
              <a:t>(</a:t>
            </a:r>
            <a:r>
              <a:rPr lang="en-US" sz="1600" dirty="0" smtClean="0">
                <a:latin typeface="Georgia" charset="0"/>
              </a:rPr>
              <a:t>rewriting/imitation </a:t>
            </a:r>
            <a:r>
              <a:rPr lang="en-US" sz="1600" dirty="0">
                <a:latin typeface="Georgia" charset="0"/>
              </a:rPr>
              <a:t>of </a:t>
            </a:r>
            <a:r>
              <a:rPr lang="en-US" sz="1600" dirty="0" smtClean="0">
                <a:latin typeface="Georgia" charset="0"/>
              </a:rPr>
              <a:t>a text) unless 	students </a:t>
            </a:r>
            <a:r>
              <a:rPr lang="en-US" sz="1600" dirty="0">
                <a:latin typeface="Georgia" charset="0"/>
              </a:rPr>
              <a:t>understand the </a:t>
            </a:r>
            <a:r>
              <a:rPr lang="en-US" sz="1600" dirty="0" smtClean="0">
                <a:latin typeface="Georgia" charset="0"/>
              </a:rPr>
              <a:t>original </a:t>
            </a:r>
            <a:r>
              <a:rPr lang="en-US" sz="1600" dirty="0">
                <a:latin typeface="Georgia" charset="0"/>
              </a:rPr>
              <a:t>text and the </a:t>
            </a:r>
            <a:r>
              <a:rPr lang="en-US" sz="1600" dirty="0" smtClean="0">
                <a:latin typeface="Georgia" charset="0"/>
              </a:rPr>
              <a:t>original characters, intent </a:t>
            </a:r>
            <a:r>
              <a:rPr lang="en-US" sz="1600" dirty="0">
                <a:latin typeface="Georgia" charset="0"/>
              </a:rPr>
              <a:t>of the </a:t>
            </a:r>
            <a:r>
              <a:rPr lang="en-US" sz="1600" dirty="0" smtClean="0">
                <a:latin typeface="Georgia" charset="0"/>
              </a:rPr>
              <a:t>	author, reader interpretations, </a:t>
            </a:r>
            <a:r>
              <a:rPr lang="en-US" sz="1600" dirty="0">
                <a:latin typeface="Georgia" charset="0"/>
              </a:rPr>
              <a:t>and the </a:t>
            </a:r>
            <a:r>
              <a:rPr lang="en-US" sz="1600" dirty="0" smtClean="0">
                <a:latin typeface="Georgia" charset="0"/>
              </a:rPr>
              <a:t>importance </a:t>
            </a:r>
            <a:r>
              <a:rPr lang="en-US" sz="1600" dirty="0">
                <a:latin typeface="Georgia" charset="0"/>
              </a:rPr>
              <a:t>in its time and </a:t>
            </a:r>
            <a:r>
              <a:rPr lang="en-US" sz="1600" dirty="0" smtClean="0">
                <a:latin typeface="Georgia" charset="0"/>
              </a:rPr>
              <a:t>now </a:t>
            </a:r>
            <a:endParaRPr lang="en-US" sz="16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000" dirty="0" smtClean="0">
                <a:latin typeface="Georgia" charset="0"/>
              </a:rPr>
              <a:t>Students are given 10 terms (5 literary and 5 linguistic) for each assignment, choose 3 (at least 1 from each category) to focus on in the work</a:t>
            </a:r>
          </a:p>
          <a:p>
            <a:pPr hangingPunct="1">
              <a:lnSpc>
                <a:spcPct val="100000"/>
              </a:lnSpc>
              <a:spcBef>
                <a:spcPts val="300"/>
              </a:spcBef>
              <a:spcAft>
                <a:spcPts val="1425"/>
              </a:spcAft>
              <a:buClr>
                <a:srgbClr val="A04DA3"/>
              </a:buClr>
              <a:buSzPct val="45000"/>
              <a:buFont typeface="Georgia" charset="0"/>
              <a:buChar char="•"/>
            </a:pPr>
            <a:r>
              <a:rPr lang="en-US" sz="2000" dirty="0" smtClean="0">
                <a:latin typeface="Georgia" charset="0"/>
              </a:rPr>
              <a:t>Expand </a:t>
            </a:r>
            <a:r>
              <a:rPr lang="en-US" sz="2000" dirty="0">
                <a:latin typeface="Georgia" charset="0"/>
              </a:rPr>
              <a:t>experiences (take “fun”, </a:t>
            </a:r>
            <a:r>
              <a:rPr lang="en-US" sz="2000" dirty="0" smtClean="0">
                <a:latin typeface="Georgia" charset="0"/>
              </a:rPr>
              <a:t>interesting texts </a:t>
            </a:r>
            <a:r>
              <a:rPr lang="en-US" sz="2000" dirty="0">
                <a:latin typeface="Georgia" charset="0"/>
              </a:rPr>
              <a:t>as a way to get them </a:t>
            </a:r>
            <a:r>
              <a:rPr lang="en-US" sz="2000" dirty="0" smtClean="0">
                <a:latin typeface="Georgia" charset="0"/>
              </a:rPr>
              <a:t>excited about research </a:t>
            </a:r>
            <a:r>
              <a:rPr lang="en-US" sz="2000" dirty="0">
                <a:latin typeface="Georgia" charset="0"/>
              </a:rPr>
              <a:t>and know more about a work on their own</a:t>
            </a:r>
            <a:r>
              <a:rPr lang="en-US" sz="2000" dirty="0" smtClean="0">
                <a:latin typeface="Georgia" charset="0"/>
              </a:rPr>
              <a:t>…)</a:t>
            </a:r>
            <a:endParaRPr lang="en-US" sz="2000" dirty="0">
              <a:latin typeface="Georgia" charset="0"/>
            </a:endParaRPr>
          </a:p>
          <a:p>
            <a:pPr hangingPunct="1">
              <a:lnSpc>
                <a:spcPct val="100000"/>
              </a:lnSpc>
              <a:spcBef>
                <a:spcPts val="300"/>
              </a:spcBef>
              <a:spcAft>
                <a:spcPts val="1425"/>
              </a:spcAft>
              <a:buClr>
                <a:srgbClr val="A04DA3"/>
              </a:buClr>
              <a:buSzPct val="45000"/>
              <a:buFont typeface="Georgia" charset="0"/>
              <a:buChar char="•"/>
            </a:pPr>
            <a:r>
              <a:rPr lang="en-US" sz="2000" dirty="0">
                <a:latin typeface="Georgia" charset="0"/>
              </a:rPr>
              <a:t>Change/open attitudes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1143000"/>
            <a:ext cx="8229600" cy="12954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a:solidFill>
                  <a:srgbClr val="424456"/>
                </a:solidFill>
                <a:latin typeface="Trebuchet MS" charset="0"/>
              </a:rPr>
              <a:t>Sample A</a:t>
            </a:r>
            <a:r>
              <a:rPr lang="en-US" sz="4000" dirty="0" smtClean="0">
                <a:solidFill>
                  <a:srgbClr val="424456"/>
                </a:solidFill>
                <a:latin typeface="Trebuchet MS" charset="0"/>
              </a:rPr>
              <a:t>ssignment 1: </a:t>
            </a:r>
            <a:br>
              <a:rPr lang="en-US" sz="4000" dirty="0" smtClean="0">
                <a:solidFill>
                  <a:srgbClr val="424456"/>
                </a:solidFill>
                <a:latin typeface="Trebuchet MS" charset="0"/>
              </a:rPr>
            </a:br>
            <a:r>
              <a:rPr lang="en-US" sz="2800" dirty="0" smtClean="0">
                <a:solidFill>
                  <a:srgbClr val="424456"/>
                </a:solidFill>
                <a:latin typeface="Trebuchet MS" charset="0"/>
              </a:rPr>
              <a:t>Movie scene (student group example, </a:t>
            </a:r>
            <a:r>
              <a:rPr lang="en-US" sz="2800" i="1" dirty="0" smtClean="0">
                <a:solidFill>
                  <a:srgbClr val="424456"/>
                </a:solidFill>
                <a:latin typeface="Trebuchet MS" charset="0"/>
              </a:rPr>
              <a:t>The Patriot</a:t>
            </a:r>
            <a:r>
              <a:rPr lang="en-US" sz="2800" dirty="0" smtClean="0">
                <a:solidFill>
                  <a:srgbClr val="424456"/>
                </a:solidFill>
                <a:latin typeface="Trebuchet MS" charset="0"/>
              </a:rPr>
              <a:t>)</a:t>
            </a:r>
            <a:endParaRPr lang="en-US" sz="2800" dirty="0">
              <a:solidFill>
                <a:srgbClr val="424456"/>
              </a:solidFill>
              <a:latin typeface="Trebuchet MS" charset="0"/>
            </a:endParaRPr>
          </a:p>
        </p:txBody>
      </p:sp>
      <p:sp>
        <p:nvSpPr>
          <p:cNvPr id="13314" name="Text Box 2"/>
          <p:cNvSpPr txBox="1">
            <a:spLocks noChangeArrowheads="1"/>
          </p:cNvSpPr>
          <p:nvPr/>
        </p:nvSpPr>
        <p:spPr bwMode="auto">
          <a:xfrm>
            <a:off x="457200" y="2438400"/>
            <a:ext cx="8229600" cy="413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Aft>
                <a:spcPts val="1425"/>
              </a:spcAft>
              <a:buSzPct val="45000"/>
              <a:buFont typeface="Wingdings" charset="2"/>
              <a:buChar char=""/>
            </a:pPr>
            <a:endParaRPr lang="en-US" sz="4000" dirty="0">
              <a:latin typeface="Georgia"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42582"/>
            <a:ext cx="5715000" cy="42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Assembly Speech</a:t>
            </a:r>
            <a:endParaRPr lang="en-US" dirty="0"/>
          </a:p>
        </p:txBody>
      </p:sp>
      <p:sp>
        <p:nvSpPr>
          <p:cNvPr id="7" name="Content Placeholder 6"/>
          <p:cNvSpPr>
            <a:spLocks noGrp="1"/>
          </p:cNvSpPr>
          <p:nvPr>
            <p:ph idx="1"/>
          </p:nvPr>
        </p:nvSpPr>
        <p:spPr>
          <a:xfrm>
            <a:off x="914400" y="1295400"/>
            <a:ext cx="7313613" cy="5105400"/>
          </a:xfrm>
        </p:spPr>
        <p:txBody>
          <a:bodyPr>
            <a:normAutofit fontScale="62500" lnSpcReduction="20000"/>
          </a:bodyPr>
          <a:lstStyle/>
          <a:p>
            <a:r>
              <a:rPr lang="en-US" sz="2600" b="1" dirty="0">
                <a:hlinkClick r:id="rId2"/>
              </a:rPr>
              <a:t>Col. Harry Burwell</a:t>
            </a:r>
            <a:r>
              <a:rPr lang="en-US" sz="2600" dirty="0"/>
              <a:t>: This is not a war for the independence of one or two colonies, but for the independence of one nation. </a:t>
            </a:r>
          </a:p>
          <a:p>
            <a:r>
              <a:rPr lang="en-US" sz="2600" b="1" dirty="0">
                <a:hlinkClick r:id="rId3"/>
              </a:rPr>
              <a:t>Capt. Wilkins</a:t>
            </a:r>
            <a:r>
              <a:rPr lang="en-US" sz="2600" dirty="0"/>
              <a:t>: Tell me, Colonel, what nation is that? </a:t>
            </a:r>
          </a:p>
          <a:p>
            <a:r>
              <a:rPr lang="en-US" sz="2600" b="1" dirty="0">
                <a:hlinkClick r:id="rId4"/>
              </a:rPr>
              <a:t>Mr. Howard</a:t>
            </a:r>
            <a:r>
              <a:rPr lang="en-US" sz="2600" dirty="0"/>
              <a:t>: An American nation! </a:t>
            </a:r>
          </a:p>
          <a:p>
            <a:r>
              <a:rPr lang="en-US" sz="2600" b="1" dirty="0">
                <a:hlinkClick r:id="rId3"/>
              </a:rPr>
              <a:t>Capt. Wilkins</a:t>
            </a:r>
            <a:r>
              <a:rPr lang="en-US" sz="2600" dirty="0"/>
              <a:t>: There is no such nation, and to speak of one is treason. </a:t>
            </a:r>
          </a:p>
          <a:p>
            <a:r>
              <a:rPr lang="en-US" sz="2600" b="1" dirty="0">
                <a:hlinkClick r:id="rId4"/>
              </a:rPr>
              <a:t>Mr. Howard</a:t>
            </a:r>
            <a:r>
              <a:rPr lang="en-US" sz="2600" dirty="0"/>
              <a:t>: We ARE citizens of an American nation! And our rights are being threatened by a tyrant three thousand miles away! </a:t>
            </a:r>
          </a:p>
          <a:p>
            <a:r>
              <a:rPr lang="en-US" sz="2600" b="1" dirty="0">
                <a:hlinkClick r:id="rId5"/>
              </a:rPr>
              <a:t>Benjamin Martin</a:t>
            </a:r>
            <a:r>
              <a:rPr lang="en-US" sz="2600" dirty="0"/>
              <a:t>: Would you tell me please, Mr. Howard, why should I trade one tyrant three thousand miles away for three thousand tyrants one mile away? An elected legislature can trample a man's rights as easily as a king can. </a:t>
            </a:r>
          </a:p>
          <a:p>
            <a:r>
              <a:rPr lang="en-US" sz="2600" b="1" dirty="0">
                <a:hlinkClick r:id="rId2"/>
              </a:rPr>
              <a:t>Col. Harry Burwell</a:t>
            </a:r>
            <a:r>
              <a:rPr lang="en-US" sz="2600" dirty="0"/>
              <a:t>: Captain Martin, I understood you to be a patriot. </a:t>
            </a:r>
          </a:p>
          <a:p>
            <a:r>
              <a:rPr lang="en-US" sz="2600" b="1" dirty="0">
                <a:hlinkClick r:id="rId5"/>
              </a:rPr>
              <a:t>Benjamin Martin</a:t>
            </a:r>
            <a:r>
              <a:rPr lang="en-US" sz="2600" dirty="0"/>
              <a:t>: If you mean by patriot, am I angry about taxation without representation, well, yes I am. Should the American colonies govern themselves independently? I believe that they can, and they should. But if you are asking me, am I willing to go to war with England? Well, then the answer is most </a:t>
            </a:r>
            <a:r>
              <a:rPr lang="en-US" sz="2600" dirty="0" smtClean="0"/>
              <a:t>definitely </a:t>
            </a:r>
            <a:r>
              <a:rPr lang="en-US" sz="2600" dirty="0"/>
              <a:t>NO! </a:t>
            </a:r>
          </a:p>
          <a:p>
            <a:endParaRPr lang="en-US" dirty="0"/>
          </a:p>
        </p:txBody>
      </p:sp>
    </p:spTree>
    <p:extLst>
      <p:ext uri="{BB962C8B-B14F-4D97-AF65-F5344CB8AC3E}">
        <p14:creationId xmlns:p14="http://schemas.microsoft.com/office/powerpoint/2010/main" val="328379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Devices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Parallelism: “tyrant three thousand miles away for three thousand tyrants one mile away”</a:t>
            </a:r>
          </a:p>
          <a:p>
            <a:r>
              <a:rPr lang="en-US" dirty="0" smtClean="0"/>
              <a:t>Repetition: “independence”, “nation”, “three thousand”, “mile”, “tyrant”, “patriot” </a:t>
            </a:r>
          </a:p>
          <a:p>
            <a:r>
              <a:rPr lang="en-US" dirty="0" smtClean="0"/>
              <a:t>Rhyme: “taxation/representation”</a:t>
            </a:r>
          </a:p>
          <a:p>
            <a:r>
              <a:rPr lang="en-US" dirty="0" smtClean="0"/>
              <a:t>Rhetorical Question: “…am I angry about taxation without representation, well, yes I am. Should the American colonies govern themselves independently? I believe that they can, and they should. But if you are asking me, am I willing to go to war with England? Well, then the answer is most </a:t>
            </a:r>
            <a:r>
              <a:rPr lang="en-US" dirty="0" err="1" smtClean="0"/>
              <a:t>definately</a:t>
            </a:r>
            <a:r>
              <a:rPr lang="en-US" dirty="0" smtClean="0"/>
              <a:t> NO!”    </a:t>
            </a:r>
          </a:p>
          <a:p>
            <a:endParaRPr lang="en-US" dirty="0"/>
          </a:p>
        </p:txBody>
      </p:sp>
    </p:spTree>
    <p:extLst>
      <p:ext uri="{BB962C8B-B14F-4D97-AF65-F5344CB8AC3E}">
        <p14:creationId xmlns:p14="http://schemas.microsoft.com/office/powerpoint/2010/main" val="32502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orgia"/>
        <a:ea typeface="Microsoft YaHei"/>
        <a:cs typeface=""/>
      </a:majorFont>
      <a:minorFont>
        <a:latin typeface="Georg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orgia"/>
        <a:ea typeface="Microsoft YaHei"/>
        <a:cs typeface=""/>
      </a:majorFont>
      <a:minorFont>
        <a:latin typeface="Georg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2925</TotalTime>
  <Words>2251</Words>
  <Application>Microsoft Office PowerPoint</Application>
  <PresentationFormat>On-screen Show (4:3)</PresentationFormat>
  <Paragraphs>131</Paragraphs>
  <Slides>18</Slides>
  <Notes>13</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Office Theme</vt:lpstr>
      <vt:lpstr>Inkwell</vt:lpstr>
      <vt:lpstr>1_Inkwell</vt:lpstr>
      <vt:lpstr>Linguistics in a General Education  Literature Class  LSA 87, 5 Jan. 2012</vt:lpstr>
      <vt:lpstr>HPU vs. UNC-School of the Arts</vt:lpstr>
      <vt:lpstr>Challenges of Gen. Ed. Courses</vt:lpstr>
      <vt:lpstr>Why is Reading Literature  So Difficult?</vt:lpstr>
      <vt:lpstr>Introducing Students to Linguistics in Literature</vt:lpstr>
      <vt:lpstr>Goals </vt:lpstr>
      <vt:lpstr>Sample Assignment 1:  Movie scene (student group example, The Patriot)</vt:lpstr>
      <vt:lpstr>The Assembly Speech</vt:lpstr>
      <vt:lpstr>Linguistic Devices </vt:lpstr>
      <vt:lpstr>Sample Assignment 2:                        Expand Experiences</vt:lpstr>
      <vt:lpstr>Outcomes of Goals/Assignments</vt:lpstr>
      <vt:lpstr>Results continued…</vt:lpstr>
      <vt:lpstr>PowerPoint Presentation</vt:lpstr>
      <vt:lpstr>PowerPoint Presentation</vt:lpstr>
      <vt:lpstr>Results of Sample 2: Expand Experiences and Change/Open Attitudes</vt:lpstr>
      <vt:lpstr>Conclusions</vt:lpstr>
      <vt:lpstr>Importance in Continuing to Push  Linguistics in Literature Courses</vt:lpstr>
      <vt:lpstr>Main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not Shakespeare”: Teaching Linguistics in a (Gen. Ed.)  Literature Class (Well, maybe it is…)</dc:title>
  <dc:creator>gaillynn</dc:creator>
  <cp:lastModifiedBy>gaillynn</cp:lastModifiedBy>
  <cp:revision>34</cp:revision>
  <cp:lastPrinted>1601-01-01T00:00:00Z</cp:lastPrinted>
  <dcterms:created xsi:type="dcterms:W3CDTF">1601-01-01T00:00:00Z</dcterms:created>
  <dcterms:modified xsi:type="dcterms:W3CDTF">2013-06-24T02:55:59Z</dcterms:modified>
</cp:coreProperties>
</file>