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57" r:id="rId6"/>
    <p:sldId id="262" r:id="rId7"/>
    <p:sldId id="261" r:id="rId8"/>
    <p:sldId id="265" r:id="rId9"/>
    <p:sldId id="264" r:id="rId10"/>
    <p:sldId id="263" r:id="rId11"/>
    <p:sldId id="275" r:id="rId12"/>
    <p:sldId id="267" r:id="rId13"/>
    <p:sldId id="266" r:id="rId14"/>
    <p:sldId id="268" r:id="rId15"/>
    <p:sldId id="269" r:id="rId16"/>
    <p:sldId id="276" r:id="rId17"/>
    <p:sldId id="274" r:id="rId18"/>
    <p:sldId id="270" r:id="rId19"/>
    <p:sldId id="271" r:id="rId20"/>
    <p:sldId id="272"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FC0C67-DD92-4914-88C4-B94205E96584}" type="datetimeFigureOut">
              <a:rPr lang="en-US" smtClean="0"/>
              <a:t>6/23/2013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583D2-8DC8-4A1C-8725-3EF6B79CB8A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FC0C67-DD92-4914-88C4-B94205E96584}" type="datetimeFigureOut">
              <a:rPr lang="en-US" smtClean="0"/>
              <a:t>6/23/2013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583D2-8DC8-4A1C-8725-3EF6B79CB8A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EFC0C67-DD92-4914-88C4-B94205E96584}" type="datetimeFigureOut">
              <a:rPr lang="en-US" smtClean="0"/>
              <a:t>6/23/2013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583D2-8DC8-4A1C-8725-3EF6B79CB8AB}"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FC0C67-DD92-4914-88C4-B94205E96584}" type="datetimeFigureOut">
              <a:rPr lang="en-US" smtClean="0"/>
              <a:t>6/23/2013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583D2-8DC8-4A1C-8725-3EF6B79CB8AB}"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FC0C67-DD92-4914-88C4-B94205E96584}" type="datetimeFigureOut">
              <a:rPr lang="en-US" smtClean="0"/>
              <a:t>6/23/2013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583D2-8DC8-4A1C-8725-3EF6B79CB8A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EFC0C67-DD92-4914-88C4-B94205E96584}" type="datetimeFigureOut">
              <a:rPr lang="en-US" smtClean="0"/>
              <a:t>6/23/2013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583D2-8DC8-4A1C-8725-3EF6B79CB8AB}"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FC0C67-DD92-4914-88C4-B94205E96584}" type="datetimeFigureOut">
              <a:rPr lang="en-US" smtClean="0"/>
              <a:t>6/23/2013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0583D2-8DC8-4A1C-8725-3EF6B79CB8A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FC0C67-DD92-4914-88C4-B94205E96584}" type="datetimeFigureOut">
              <a:rPr lang="en-US" smtClean="0"/>
              <a:t>6/23/2013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0583D2-8DC8-4A1C-8725-3EF6B79CB8A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EFC0C67-DD92-4914-88C4-B94205E96584}" type="datetimeFigureOut">
              <a:rPr lang="en-US" smtClean="0"/>
              <a:t>6/23/2013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0583D2-8DC8-4A1C-8725-3EF6B79CB8A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EFC0C67-DD92-4914-88C4-B94205E96584}" type="datetimeFigureOut">
              <a:rPr lang="en-US" smtClean="0"/>
              <a:t>6/23/2013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583D2-8DC8-4A1C-8725-3EF6B79CB8AB}"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FC0C67-DD92-4914-88C4-B94205E96584}" type="datetimeFigureOut">
              <a:rPr lang="en-US" smtClean="0"/>
              <a:t>6/23/2013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583D2-8DC8-4A1C-8725-3EF6B79CB8AB}"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EFC0C67-DD92-4914-88C4-B94205E96584}" type="datetimeFigureOut">
              <a:rPr lang="en-US" smtClean="0"/>
              <a:t>6/23/2013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90583D2-8DC8-4A1C-8725-3EF6B79CB8AB}"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Observed%20Patterns%20in%20Linguists.docx"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file:///E:\LSA%202013\Observed%20Patterns%20in%20Linguists.doc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project2061.org/publications/rsl/online/SFAA/INTRO.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524000"/>
          </a:xfrm>
        </p:spPr>
        <p:txBody>
          <a:bodyPr>
            <a:normAutofit fontScale="90000"/>
          </a:bodyPr>
          <a:lstStyle/>
          <a:p>
            <a:r>
              <a:rPr lang="en-US" dirty="0" smtClean="0"/>
              <a:t>Toward the Development of an Epistemology of Linguistics for Pedagogical Purposes</a:t>
            </a:r>
            <a:endParaRPr lang="en-US" dirty="0"/>
          </a:p>
        </p:txBody>
      </p:sp>
      <p:sp>
        <p:nvSpPr>
          <p:cNvPr id="3" name="Subtitle 2"/>
          <p:cNvSpPr>
            <a:spLocks noGrp="1"/>
          </p:cNvSpPr>
          <p:nvPr>
            <p:ph type="subTitle" idx="1"/>
          </p:nvPr>
        </p:nvSpPr>
        <p:spPr>
          <a:xfrm>
            <a:off x="1371600" y="4343400"/>
            <a:ext cx="6400800" cy="1295400"/>
          </a:xfrm>
        </p:spPr>
        <p:txBody>
          <a:bodyPr/>
          <a:lstStyle/>
          <a:p>
            <a:r>
              <a:rPr lang="en-US" dirty="0" smtClean="0"/>
              <a:t>Dr. William Eggington</a:t>
            </a:r>
          </a:p>
          <a:p>
            <a:r>
              <a:rPr lang="en-US" dirty="0" smtClean="0"/>
              <a:t>Brigham Young University</a:t>
            </a:r>
          </a:p>
          <a:p>
            <a:endParaRPr lang="en-US" dirty="0"/>
          </a:p>
        </p:txBody>
      </p:sp>
    </p:spTree>
    <p:extLst>
      <p:ext uri="{BB962C8B-B14F-4D97-AF65-F5344CB8AC3E}">
        <p14:creationId xmlns:p14="http://schemas.microsoft.com/office/powerpoint/2010/main" val="3387698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What does it mean to “think like a linguist”?</a:t>
            </a:r>
          </a:p>
          <a:p>
            <a:pPr marL="0" indent="0" algn="ctr">
              <a:buNone/>
            </a:pPr>
            <a:endParaRPr lang="en-US" dirty="0" smtClean="0"/>
          </a:p>
          <a:p>
            <a:r>
              <a:rPr lang="en-US" sz="2800" dirty="0" smtClean="0"/>
              <a:t>What is the nature of linguistic study?</a:t>
            </a:r>
          </a:p>
          <a:p>
            <a:pPr marL="0" indent="0" algn="ctr">
              <a:buNone/>
            </a:pPr>
            <a:endParaRPr lang="en-US" dirty="0" smtClean="0"/>
          </a:p>
          <a:p>
            <a:r>
              <a:rPr lang="en-US" sz="2800" dirty="0" smtClean="0"/>
              <a:t>What does it mean to be “linguistically literate”?</a:t>
            </a:r>
          </a:p>
          <a:p>
            <a:endParaRPr lang="en-US" dirty="0" smtClean="0"/>
          </a:p>
          <a:p>
            <a:pPr marL="0" indent="0" algn="ctr">
              <a:buNone/>
            </a:pPr>
            <a:endParaRPr lang="en-US" dirty="0"/>
          </a:p>
        </p:txBody>
      </p:sp>
      <p:sp>
        <p:nvSpPr>
          <p:cNvPr id="2" name="Title 1"/>
          <p:cNvSpPr>
            <a:spLocks noGrp="1"/>
          </p:cNvSpPr>
          <p:nvPr>
            <p:ph type="title"/>
          </p:nvPr>
        </p:nvSpPr>
        <p:spPr/>
        <p:txBody>
          <a:bodyPr>
            <a:normAutofit fontScale="90000"/>
          </a:bodyPr>
          <a:lstStyle/>
          <a:p>
            <a:r>
              <a:rPr lang="en-US" dirty="0" smtClean="0"/>
              <a:t>From the epistemology of science to the epistemology of linguistics</a:t>
            </a:r>
            <a:endParaRPr lang="en-US" sz="3600" dirty="0"/>
          </a:p>
        </p:txBody>
      </p:sp>
    </p:spTree>
    <p:extLst>
      <p:ext uri="{BB962C8B-B14F-4D97-AF65-F5344CB8AC3E}">
        <p14:creationId xmlns:p14="http://schemas.microsoft.com/office/powerpoint/2010/main" val="2318813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52600"/>
            <a:ext cx="7408333" cy="4373563"/>
          </a:xfrm>
        </p:spPr>
        <p:txBody>
          <a:bodyPr/>
          <a:lstStyle/>
          <a:p>
            <a:r>
              <a:rPr lang="en-US" dirty="0" smtClean="0"/>
              <a:t>The analytical surprise phenomenon </a:t>
            </a:r>
          </a:p>
          <a:p>
            <a:pPr lvl="1"/>
            <a:r>
              <a:rPr lang="en-US" dirty="0" smtClean="0"/>
              <a:t>Forensic linguistics</a:t>
            </a:r>
          </a:p>
          <a:p>
            <a:r>
              <a:rPr lang="en-US" dirty="0" smtClean="0"/>
              <a:t>The content epistemological “aside” from </a:t>
            </a:r>
            <a:r>
              <a:rPr lang="en-US" i="1" dirty="0" smtClean="0"/>
              <a:t>Teaching Linguistics: Reflections on Practice </a:t>
            </a:r>
            <a:r>
              <a:rPr lang="en-US" sz="1800" dirty="0" smtClean="0"/>
              <a:t>(2011, </a:t>
            </a:r>
            <a:r>
              <a:rPr lang="en-US" sz="1800" dirty="0" err="1" smtClean="0"/>
              <a:t>Koenraad</a:t>
            </a:r>
            <a:r>
              <a:rPr lang="en-US" sz="1800" dirty="0" smtClean="0"/>
              <a:t> Kuiper (ed.), Equinox)</a:t>
            </a:r>
          </a:p>
          <a:p>
            <a:pPr lvl="2"/>
            <a:r>
              <a:rPr lang="en-US" dirty="0" smtClean="0"/>
              <a:t>Students becoming adept at hypothesis testing and evaluating theories, pp. 24, 57, 92, 108, 182</a:t>
            </a:r>
          </a:p>
          <a:p>
            <a:pPr lvl="2"/>
            <a:r>
              <a:rPr lang="en-US" dirty="0" smtClean="0"/>
              <a:t>Students suspending judgment on what they think about language, p. 32</a:t>
            </a:r>
          </a:p>
          <a:p>
            <a:pPr lvl="2"/>
            <a:r>
              <a:rPr lang="en-US" dirty="0" smtClean="0"/>
              <a:t>Developing argumentation skills, p. 63</a:t>
            </a:r>
          </a:p>
          <a:p>
            <a:pPr lvl="2"/>
            <a:endParaRPr lang="en-US" dirty="0" smtClean="0"/>
          </a:p>
          <a:p>
            <a:pPr lvl="1"/>
            <a:endParaRPr lang="en-US" dirty="0"/>
          </a:p>
        </p:txBody>
      </p:sp>
      <p:sp>
        <p:nvSpPr>
          <p:cNvPr id="3" name="Title 2"/>
          <p:cNvSpPr>
            <a:spLocks noGrp="1"/>
          </p:cNvSpPr>
          <p:nvPr>
            <p:ph type="title"/>
          </p:nvPr>
        </p:nvSpPr>
        <p:spPr/>
        <p:txBody>
          <a:bodyPr>
            <a:normAutofit fontScale="90000"/>
          </a:bodyPr>
          <a:lstStyle/>
          <a:p>
            <a:r>
              <a:rPr lang="en-US" dirty="0" smtClean="0"/>
              <a:t>Current understandings about the epistemology of linguistics</a:t>
            </a:r>
            <a:endParaRPr lang="en-US" dirty="0"/>
          </a:p>
        </p:txBody>
      </p:sp>
    </p:spTree>
    <p:extLst>
      <p:ext uri="{BB962C8B-B14F-4D97-AF65-F5344CB8AC3E}">
        <p14:creationId xmlns:p14="http://schemas.microsoft.com/office/powerpoint/2010/main" val="431438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functional analysis of student exercises in </a:t>
            </a:r>
            <a:r>
              <a:rPr lang="en-US" i="1" dirty="0" smtClean="0"/>
              <a:t>An Introduction to Language, 8</a:t>
            </a:r>
            <a:r>
              <a:rPr lang="en-US" i="1" baseline="30000" dirty="0" smtClean="0"/>
              <a:t>th</a:t>
            </a:r>
            <a:r>
              <a:rPr lang="en-US" i="1" dirty="0" smtClean="0"/>
              <a:t> Ed. </a:t>
            </a:r>
            <a:r>
              <a:rPr lang="en-US" dirty="0" smtClean="0"/>
              <a:t>(</a:t>
            </a:r>
            <a:r>
              <a:rPr lang="en-US" dirty="0" err="1" smtClean="0"/>
              <a:t>Fromkin</a:t>
            </a:r>
            <a:r>
              <a:rPr lang="en-US" dirty="0" smtClean="0"/>
              <a:t> and Rodman)</a:t>
            </a:r>
            <a:endParaRPr lang="en-US" dirty="0"/>
          </a:p>
        </p:txBody>
      </p:sp>
      <p:sp>
        <p:nvSpPr>
          <p:cNvPr id="3" name="Title 2"/>
          <p:cNvSpPr>
            <a:spLocks noGrp="1"/>
          </p:cNvSpPr>
          <p:nvPr>
            <p:ph type="title"/>
          </p:nvPr>
        </p:nvSpPr>
        <p:spPr/>
        <p:txBody>
          <a:bodyPr>
            <a:normAutofit fontScale="90000"/>
          </a:bodyPr>
          <a:lstStyle/>
          <a:p>
            <a:r>
              <a:rPr lang="en-US" dirty="0" smtClean="0"/>
              <a:t>Investigating initial training in thinking like a linguist</a:t>
            </a:r>
            <a:endParaRPr lang="en-US" dirty="0"/>
          </a:p>
        </p:txBody>
      </p:sp>
    </p:spTree>
    <p:extLst>
      <p:ext uri="{BB962C8B-B14F-4D97-AF65-F5344CB8AC3E}">
        <p14:creationId xmlns:p14="http://schemas.microsoft.com/office/powerpoint/2010/main" val="28434992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Initial training in thinking like a linguist</a:t>
            </a:r>
            <a:endParaRPr lang="en-US" dirty="0"/>
          </a:p>
        </p:txBody>
      </p:sp>
      <p:graphicFrame>
        <p:nvGraphicFramePr>
          <p:cNvPr id="2" name="Object 1">
            <a:hlinkClick r:id="rId3" action="ppaction://hlinkfile"/>
          </p:cNvPr>
          <p:cNvGraphicFramePr>
            <a:graphicFrameLocks noChangeAspect="1"/>
          </p:cNvGraphicFramePr>
          <p:nvPr>
            <p:extLst>
              <p:ext uri="{D42A27DB-BD31-4B8C-83A1-F6EECF244321}">
                <p14:modId xmlns:p14="http://schemas.microsoft.com/office/powerpoint/2010/main" val="4070108312"/>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4118" name="Document" showAsIcon="1" r:id="rId4" imgW="914400" imgH="771480" progId="Word.Document.12">
                  <p:link updateAutomatic="1"/>
                </p:oleObj>
              </mc:Choice>
              <mc:Fallback>
                <p:oleObj name="Document" showAsIcon="1" r:id="rId4" imgW="914400" imgH="771480" progId="Word.Document.12">
                  <p:link updateAutomatic="1"/>
                  <p:pic>
                    <p:nvPicPr>
                      <p:cNvPr id="0" name=""/>
                      <p:cNvPicPr/>
                      <p:nvPr/>
                    </p:nvPicPr>
                    <p:blipFill>
                      <a:blip r:embed="rId5"/>
                      <a:stretch>
                        <a:fillRect/>
                      </a:stretch>
                    </p:blipFill>
                    <p:spPr>
                      <a:xfrm>
                        <a:off x="4114800" y="304323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13899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05000"/>
            <a:ext cx="7408333" cy="4221163"/>
          </a:xfrm>
        </p:spPr>
        <p:txBody>
          <a:bodyPr>
            <a:normAutofit fontScale="85000" lnSpcReduction="10000"/>
          </a:bodyPr>
          <a:lstStyle/>
          <a:p>
            <a:pPr marL="457200" indent="-457200">
              <a:buFont typeface="+mj-lt"/>
              <a:buAutoNum type="arabicPeriod"/>
            </a:pPr>
            <a:r>
              <a:rPr lang="en-US" dirty="0" smtClean="0"/>
              <a:t>Find </a:t>
            </a:r>
            <a:r>
              <a:rPr lang="en-US" dirty="0"/>
              <a:t>rules </a:t>
            </a:r>
            <a:r>
              <a:rPr lang="en-US" dirty="0" smtClean="0"/>
              <a:t>or patterns in familiar and unfamiliar observations of  data, </a:t>
            </a:r>
          </a:p>
          <a:p>
            <a:pPr marL="457200" indent="-457200">
              <a:buFont typeface="+mj-lt"/>
              <a:buAutoNum type="arabicPeriod"/>
            </a:pPr>
            <a:r>
              <a:rPr lang="en-US" dirty="0"/>
              <a:t>F</a:t>
            </a:r>
            <a:r>
              <a:rPr lang="en-US" dirty="0" smtClean="0"/>
              <a:t>ind exceptions to rules or patterns in familiar and unfamiliar observations of data</a:t>
            </a:r>
            <a:endParaRPr lang="en-US" dirty="0"/>
          </a:p>
          <a:p>
            <a:pPr marL="457200" indent="-457200">
              <a:buFont typeface="+mj-lt"/>
              <a:buAutoNum type="arabicPeriod"/>
            </a:pPr>
            <a:r>
              <a:rPr lang="en-US" dirty="0" smtClean="0"/>
              <a:t>Think </a:t>
            </a:r>
            <a:r>
              <a:rPr lang="en-US" dirty="0"/>
              <a:t>about thinking (metacognition and </a:t>
            </a:r>
            <a:r>
              <a:rPr lang="en-US" dirty="0" smtClean="0"/>
              <a:t>awareness)</a:t>
            </a:r>
          </a:p>
          <a:p>
            <a:pPr marL="457200" indent="-457200">
              <a:buFont typeface="+mj-lt"/>
              <a:buAutoNum type="arabicPeriod"/>
            </a:pPr>
            <a:r>
              <a:rPr lang="en-US" dirty="0"/>
              <a:t>L</a:t>
            </a:r>
            <a:r>
              <a:rPr lang="en-US" dirty="0" smtClean="0"/>
              <a:t>ook </a:t>
            </a:r>
            <a:r>
              <a:rPr lang="en-US" dirty="0"/>
              <a:t>for real-world applications </a:t>
            </a:r>
            <a:r>
              <a:rPr lang="en-US" dirty="0" smtClean="0"/>
              <a:t>of acquired empirical knowledge</a:t>
            </a:r>
          </a:p>
          <a:p>
            <a:pPr marL="457200" indent="-457200">
              <a:buFont typeface="+mj-lt"/>
              <a:buAutoNum type="arabicPeriod"/>
            </a:pPr>
            <a:r>
              <a:rPr lang="en-US" dirty="0" smtClean="0"/>
              <a:t>Recognize characteristics and  </a:t>
            </a:r>
            <a:r>
              <a:rPr lang="en-US" dirty="0"/>
              <a:t>features </a:t>
            </a:r>
            <a:r>
              <a:rPr lang="en-US" dirty="0" smtClean="0"/>
              <a:t> of many aspects of human behavior</a:t>
            </a:r>
          </a:p>
          <a:p>
            <a:pPr marL="457200" indent="-457200">
              <a:buFont typeface="+mj-lt"/>
              <a:buAutoNum type="arabicPeriod"/>
            </a:pPr>
            <a:r>
              <a:rPr lang="en-US" dirty="0" smtClean="0"/>
              <a:t>Question assumptions</a:t>
            </a:r>
          </a:p>
          <a:p>
            <a:pPr marL="457200" indent="-457200">
              <a:buFont typeface="+mj-lt"/>
              <a:buAutoNum type="arabicPeriod"/>
            </a:pPr>
            <a:r>
              <a:rPr lang="en-US" dirty="0" smtClean="0"/>
              <a:t>Rely on data to draw conclusions that are sometimes at odds with established beliefs</a:t>
            </a:r>
          </a:p>
          <a:p>
            <a:pPr marL="457200" indent="-457200">
              <a:buFont typeface="+mj-lt"/>
              <a:buAutoNum type="arabicPeriod"/>
            </a:pPr>
            <a:r>
              <a:rPr lang="en-US" dirty="0"/>
              <a:t>R</a:t>
            </a:r>
            <a:r>
              <a:rPr lang="en-US" dirty="0" smtClean="0"/>
              <a:t>ecognize </a:t>
            </a:r>
            <a:r>
              <a:rPr lang="en-US" dirty="0"/>
              <a:t>patterns in </a:t>
            </a:r>
            <a:r>
              <a:rPr lang="en-US" dirty="0" smtClean="0"/>
              <a:t>the unknown (unknown languages)</a:t>
            </a:r>
          </a:p>
          <a:p>
            <a:endParaRPr lang="en-US" dirty="0"/>
          </a:p>
        </p:txBody>
      </p:sp>
      <p:sp>
        <p:nvSpPr>
          <p:cNvPr id="3" name="Title 2"/>
          <p:cNvSpPr>
            <a:spLocks noGrp="1"/>
          </p:cNvSpPr>
          <p:nvPr>
            <p:ph type="title"/>
          </p:nvPr>
        </p:nvSpPr>
        <p:spPr/>
        <p:txBody>
          <a:bodyPr>
            <a:normAutofit fontScale="90000"/>
          </a:bodyPr>
          <a:lstStyle/>
          <a:p>
            <a:r>
              <a:rPr lang="en-US" dirty="0" smtClean="0"/>
              <a:t>A functional typology of initial training indicates that linguists:</a:t>
            </a:r>
            <a:endParaRPr lang="en-US" dirty="0"/>
          </a:p>
        </p:txBody>
      </p:sp>
    </p:spTree>
    <p:extLst>
      <p:ext uri="{BB962C8B-B14F-4D97-AF65-F5344CB8AC3E}">
        <p14:creationId xmlns:p14="http://schemas.microsoft.com/office/powerpoint/2010/main" val="3651396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05000"/>
            <a:ext cx="7408333" cy="4221163"/>
          </a:xfrm>
        </p:spPr>
        <p:txBody>
          <a:bodyPr>
            <a:normAutofit fontScale="85000" lnSpcReduction="20000"/>
          </a:bodyPr>
          <a:lstStyle/>
          <a:p>
            <a:pPr marL="0" indent="0">
              <a:buNone/>
            </a:pPr>
            <a:r>
              <a:rPr lang="en-US" dirty="0" smtClean="0"/>
              <a:t>Linguists: </a:t>
            </a:r>
          </a:p>
          <a:p>
            <a:pPr marL="457200" indent="-457200">
              <a:buFont typeface="+mj-lt"/>
              <a:buAutoNum type="arabicPeriod" startAt="9"/>
            </a:pPr>
            <a:r>
              <a:rPr lang="en-US" dirty="0" smtClean="0"/>
              <a:t>Critically evaluate data </a:t>
            </a:r>
          </a:p>
          <a:p>
            <a:pPr marL="457200" indent="-457200">
              <a:buFont typeface="+mj-lt"/>
              <a:buAutoNum type="arabicPeriod" startAt="9"/>
            </a:pPr>
            <a:r>
              <a:rPr lang="en-US" dirty="0" smtClean="0"/>
              <a:t>Research thoroughly</a:t>
            </a:r>
          </a:p>
          <a:p>
            <a:pPr marL="457200" indent="-457200">
              <a:buFont typeface="+mj-lt"/>
              <a:buAutoNum type="arabicPeriod" startAt="9"/>
            </a:pPr>
            <a:r>
              <a:rPr lang="en-US" dirty="0" smtClean="0"/>
              <a:t>Discover the unknown (language data) via “divide and conquer” methodologies (deductive and inductive)</a:t>
            </a:r>
          </a:p>
          <a:p>
            <a:pPr marL="457200" indent="-457200">
              <a:buFont typeface="+mj-lt"/>
              <a:buAutoNum type="arabicPeriod" startAt="9"/>
            </a:pPr>
            <a:r>
              <a:rPr lang="en-US" dirty="0" smtClean="0"/>
              <a:t>Discover the unknown (language data) via  “substitution” methodologies (deductive and inductive)</a:t>
            </a:r>
          </a:p>
          <a:p>
            <a:pPr marL="457200" indent="-457200">
              <a:buFont typeface="+mj-lt"/>
              <a:buAutoNum type="arabicPeriod" startAt="9"/>
            </a:pPr>
            <a:r>
              <a:rPr lang="en-US" dirty="0" smtClean="0"/>
              <a:t>Describe and define both concrete and abstract concepts and features</a:t>
            </a:r>
          </a:p>
          <a:p>
            <a:pPr marL="457200" indent="-457200">
              <a:buFont typeface="+mj-lt"/>
              <a:buAutoNum type="arabicPeriod" startAt="9"/>
            </a:pPr>
            <a:r>
              <a:rPr lang="en-US" dirty="0" smtClean="0"/>
              <a:t>Recognize recurring themes across similar and/or different observations (languages) </a:t>
            </a:r>
          </a:p>
          <a:p>
            <a:pPr marL="457200" indent="-457200">
              <a:buFont typeface="+mj-lt"/>
              <a:buAutoNum type="arabicPeriod" startAt="9"/>
            </a:pPr>
            <a:r>
              <a:rPr lang="en-US" dirty="0" smtClean="0"/>
              <a:t>Analyze how an observed feature functions within a system and within social and cultural contexts</a:t>
            </a:r>
          </a:p>
          <a:p>
            <a:pPr marL="457200" indent="-457200">
              <a:buFont typeface="+mj-lt"/>
              <a:buAutoNum type="arabicPeriod" startAt="9"/>
            </a:pPr>
            <a:r>
              <a:rPr lang="en-US" dirty="0" smtClean="0"/>
              <a:t>Explain “why” humans do what we do</a:t>
            </a:r>
          </a:p>
          <a:p>
            <a:endParaRPr lang="en-US" dirty="0"/>
          </a:p>
        </p:txBody>
      </p:sp>
      <p:sp>
        <p:nvSpPr>
          <p:cNvPr id="3" name="Title 2"/>
          <p:cNvSpPr>
            <a:spLocks noGrp="1"/>
          </p:cNvSpPr>
          <p:nvPr>
            <p:ph type="title"/>
          </p:nvPr>
        </p:nvSpPr>
        <p:spPr/>
        <p:txBody>
          <a:bodyPr>
            <a:normAutofit/>
          </a:bodyPr>
          <a:lstStyle/>
          <a:p>
            <a:r>
              <a:rPr lang="en-US" dirty="0" smtClean="0"/>
              <a:t>Functional typology (2)</a:t>
            </a:r>
            <a:endParaRPr lang="en-US" dirty="0"/>
          </a:p>
        </p:txBody>
      </p:sp>
    </p:spTree>
    <p:extLst>
      <p:ext uri="{BB962C8B-B14F-4D97-AF65-F5344CB8AC3E}">
        <p14:creationId xmlns:p14="http://schemas.microsoft.com/office/powerpoint/2010/main" val="1464309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smtClean="0"/>
              <a:t>Prominent linguistic journals such as Language</a:t>
            </a:r>
          </a:p>
          <a:p>
            <a:r>
              <a:rPr lang="en-US" i="1" dirty="0" smtClean="0"/>
              <a:t>Additional prominent linguistic textbooks</a:t>
            </a:r>
          </a:p>
          <a:p>
            <a:r>
              <a:rPr lang="en-US" i="1" dirty="0" smtClean="0"/>
              <a:t>NACLO practice exercises</a:t>
            </a:r>
          </a:p>
          <a:p>
            <a:r>
              <a:rPr lang="en-US" i="1" dirty="0" smtClean="0"/>
              <a:t>Others?</a:t>
            </a:r>
          </a:p>
          <a:p>
            <a:endParaRPr lang="en-US" i="1" dirty="0"/>
          </a:p>
        </p:txBody>
      </p:sp>
      <p:sp>
        <p:nvSpPr>
          <p:cNvPr id="3" name="Title 2"/>
          <p:cNvSpPr>
            <a:spLocks noGrp="1"/>
          </p:cNvSpPr>
          <p:nvPr>
            <p:ph type="title"/>
          </p:nvPr>
        </p:nvSpPr>
        <p:spPr/>
        <p:txBody>
          <a:bodyPr/>
          <a:lstStyle/>
          <a:p>
            <a:r>
              <a:rPr lang="en-US" dirty="0" smtClean="0"/>
              <a:t>Rinse and repeat analysis with:</a:t>
            </a:r>
            <a:endParaRPr lang="en-US" dirty="0"/>
          </a:p>
        </p:txBody>
      </p:sp>
    </p:spTree>
    <p:extLst>
      <p:ext uri="{BB962C8B-B14F-4D97-AF65-F5344CB8AC3E}">
        <p14:creationId xmlns:p14="http://schemas.microsoft.com/office/powerpoint/2010/main" val="961038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Challenges associated with the fact that  “all human beings are innate linguists” … with opinions</a:t>
            </a:r>
          </a:p>
          <a:p>
            <a:pPr lvl="1"/>
            <a:r>
              <a:rPr lang="en-US" dirty="0" smtClean="0"/>
              <a:t>Making implicit ways of thinking explicit</a:t>
            </a:r>
          </a:p>
          <a:p>
            <a:r>
              <a:rPr lang="en-US" dirty="0" smtClean="0"/>
              <a:t>The tool we use to investigate linguistics (language) is the phenomenon we are investigating</a:t>
            </a:r>
            <a:endParaRPr lang="en-US" dirty="0"/>
          </a:p>
        </p:txBody>
      </p:sp>
      <p:sp>
        <p:nvSpPr>
          <p:cNvPr id="3" name="Title 2"/>
          <p:cNvSpPr>
            <a:spLocks noGrp="1"/>
          </p:cNvSpPr>
          <p:nvPr>
            <p:ph type="title"/>
          </p:nvPr>
        </p:nvSpPr>
        <p:spPr/>
        <p:txBody>
          <a:bodyPr>
            <a:normAutofit fontScale="90000"/>
          </a:bodyPr>
          <a:lstStyle/>
          <a:p>
            <a:r>
              <a:rPr lang="en-US" dirty="0" smtClean="0"/>
              <a:t>Unique aspects of an epistemology of linguistics</a:t>
            </a:r>
            <a:endParaRPr lang="en-US" dirty="0"/>
          </a:p>
        </p:txBody>
      </p:sp>
    </p:spTree>
    <p:extLst>
      <p:ext uri="{BB962C8B-B14F-4D97-AF65-F5344CB8AC3E}">
        <p14:creationId xmlns:p14="http://schemas.microsoft.com/office/powerpoint/2010/main" val="36012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28800"/>
            <a:ext cx="7408333" cy="4724400"/>
          </a:xfrm>
        </p:spPr>
        <p:txBody>
          <a:bodyPr>
            <a:normAutofit fontScale="70000" lnSpcReduction="20000"/>
          </a:bodyPr>
          <a:lstStyle/>
          <a:p>
            <a:pPr marL="0" indent="0">
              <a:buNone/>
            </a:pPr>
            <a:r>
              <a:rPr lang="en-US" sz="2600" dirty="0"/>
              <a:t>Science education … should equip [students] to participate thoughtfully with fellow citizens in building and protecting a society that is open, decent, and vital. …The most serious problems that humans now face are global: unchecked population growth in many parts of the world, acid rain, the shrinking of tropical rain forests and other great sources of species diversity, the pollution of the environment, disease, social strife, the extreme inequities in the distribution of the earth's wealth, the huge investment of human intellect and scarce resources in preparing for and conducting war, the ominous shadow of nuclear holocaust—the list is long, and it is alarming.</a:t>
            </a:r>
          </a:p>
          <a:p>
            <a:pPr marL="0" indent="0">
              <a:buNone/>
            </a:pPr>
            <a:r>
              <a:rPr lang="en-US" sz="2600" dirty="0"/>
              <a:t>What the future holds in store for individual human beings, the nation, and the world depends largely on the wisdom with which humans use science and technology. The life-enhancing potential of science and technology cannot be realized unless the public in general comes to understand science, mathematics, and technology and to acquire scientific habits of mind. Without a science-literate population, the outlook for a better world is not promising.</a:t>
            </a:r>
          </a:p>
          <a:p>
            <a:pPr marL="0" indent="0">
              <a:buNone/>
            </a:pPr>
            <a:endParaRPr lang="en-US" sz="2600" dirty="0"/>
          </a:p>
          <a:p>
            <a:pPr marL="0" indent="0">
              <a:buNone/>
            </a:pPr>
            <a:endParaRPr lang="en-US" sz="2600" dirty="0" smtClean="0"/>
          </a:p>
          <a:p>
            <a:r>
              <a:rPr lang="en-US" dirty="0" smtClean="0">
                <a:hlinkClick r:id="rId2"/>
              </a:rPr>
              <a:t>http</a:t>
            </a:r>
            <a:r>
              <a:rPr lang="en-US" dirty="0">
                <a:hlinkClick r:id="rId2"/>
              </a:rPr>
              <a:t>://</a:t>
            </a:r>
            <a:r>
              <a:rPr lang="en-US" dirty="0" smtClean="0">
                <a:hlinkClick r:id="rId2"/>
              </a:rPr>
              <a:t>www.project2061.org/publications/rsl/online/SFAA/INTRO.HTM</a:t>
            </a: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Science education should …</a:t>
            </a:r>
            <a:br>
              <a:rPr lang="en-US" dirty="0" smtClean="0"/>
            </a:br>
            <a:r>
              <a:rPr lang="en-US" dirty="0" smtClean="0"/>
              <a:t>[AAAS, Project 2061]</a:t>
            </a:r>
            <a:endParaRPr lang="en-US" dirty="0"/>
          </a:p>
        </p:txBody>
      </p:sp>
    </p:spTree>
    <p:extLst>
      <p:ext uri="{BB962C8B-B14F-4D97-AF65-F5344CB8AC3E}">
        <p14:creationId xmlns:p14="http://schemas.microsoft.com/office/powerpoint/2010/main" val="1945052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28800"/>
            <a:ext cx="7408333" cy="4724400"/>
          </a:xfrm>
        </p:spPr>
        <p:txBody>
          <a:bodyPr>
            <a:normAutofit/>
          </a:bodyPr>
          <a:lstStyle/>
          <a:p>
            <a:r>
              <a:rPr lang="en-US" dirty="0" smtClean="0">
                <a:solidFill>
                  <a:srgbClr val="FF0000"/>
                </a:solidFill>
              </a:rPr>
              <a:t>Linguistic</a:t>
            </a:r>
            <a:r>
              <a:rPr lang="en-US" dirty="0" smtClean="0"/>
              <a:t> education </a:t>
            </a:r>
            <a:r>
              <a:rPr lang="en-US" dirty="0"/>
              <a:t>… should equip [students] </a:t>
            </a:r>
            <a:r>
              <a:rPr lang="en-US" dirty="0" smtClean="0"/>
              <a:t>to …</a:t>
            </a:r>
            <a:endParaRPr lang="en-US" dirty="0"/>
          </a:p>
        </p:txBody>
      </p:sp>
      <p:sp>
        <p:nvSpPr>
          <p:cNvPr id="3" name="Title 2"/>
          <p:cNvSpPr>
            <a:spLocks noGrp="1"/>
          </p:cNvSpPr>
          <p:nvPr>
            <p:ph type="title"/>
          </p:nvPr>
        </p:nvSpPr>
        <p:spPr/>
        <p:txBody>
          <a:bodyPr>
            <a:normAutofit/>
          </a:bodyPr>
          <a:lstStyle/>
          <a:p>
            <a:r>
              <a:rPr lang="en-US" dirty="0" smtClean="0"/>
              <a:t>Linguistic education should …</a:t>
            </a:r>
            <a:endParaRPr lang="en-US" dirty="0"/>
          </a:p>
        </p:txBody>
      </p:sp>
    </p:spTree>
    <p:extLst>
      <p:ext uri="{BB962C8B-B14F-4D97-AF65-F5344CB8AC3E}">
        <p14:creationId xmlns:p14="http://schemas.microsoft.com/office/powerpoint/2010/main" val="573792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This presentation begins by assuming that linguistic ways of knowing, analyzing and sharing lead to similar, but unique, positive outcomes. Students trained in linguistic epistemologies, or ways of knowing and thinking, develop valuable abilities that greatly enhance essential life-skills and opportunities for career, personal and interpersonal success. I will review the research related to the development of science and mathematics epistemologies for pedagogical purposes in an effort to develop a model that could be applied to linguistic epistemologies. This will be followed by a critique of the previous, decidedly sparse, work conducted in developing an epistemology of linguistics for pedagogical purposes. I will compare and contrast this work with the proposed model and conclude by suggesting a developmental agenda for linguistic pedagogical practice based upon, not only what we want our students to know about language, but also how we would like them to think about how language functions.</a:t>
            </a:r>
            <a:endParaRPr lang="en-US" dirty="0"/>
          </a:p>
        </p:txBody>
      </p:sp>
      <p:sp>
        <p:nvSpPr>
          <p:cNvPr id="2" name="Title 1"/>
          <p:cNvSpPr>
            <a:spLocks noGrp="1"/>
          </p:cNvSpPr>
          <p:nvPr>
            <p:ph type="title"/>
          </p:nvPr>
        </p:nvSpPr>
        <p:spPr/>
        <p:txBody>
          <a:bodyPr/>
          <a:lstStyle/>
          <a:p>
            <a:r>
              <a:rPr lang="en-US" dirty="0" smtClean="0"/>
              <a:t>Abstract</a:t>
            </a:r>
            <a:endParaRPr lang="en-US" dirty="0"/>
          </a:p>
        </p:txBody>
      </p:sp>
    </p:spTree>
    <p:extLst>
      <p:ext uri="{BB962C8B-B14F-4D97-AF65-F5344CB8AC3E}">
        <p14:creationId xmlns:p14="http://schemas.microsoft.com/office/powerpoint/2010/main" val="1655921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676400"/>
            <a:ext cx="7586133" cy="4449763"/>
          </a:xfrm>
        </p:spPr>
        <p:txBody>
          <a:bodyPr/>
          <a:lstStyle/>
          <a:p>
            <a:endParaRPr lang="en-US" dirty="0"/>
          </a:p>
        </p:txBody>
      </p:sp>
      <p:sp>
        <p:nvSpPr>
          <p:cNvPr id="3" name="Title 2"/>
          <p:cNvSpPr>
            <a:spLocks noGrp="1"/>
          </p:cNvSpPr>
          <p:nvPr>
            <p:ph type="title"/>
          </p:nvPr>
        </p:nvSpPr>
        <p:spPr/>
        <p:txBody>
          <a:bodyPr>
            <a:normAutofit fontScale="90000"/>
          </a:bodyPr>
          <a:lstStyle/>
          <a:p>
            <a:r>
              <a:rPr lang="en-US" dirty="0" smtClean="0"/>
              <a:t>A pedagogical mission for linguistics?</a:t>
            </a:r>
            <a:endParaRPr lang="en-US" dirty="0"/>
          </a:p>
        </p:txBody>
      </p:sp>
      <p:pic>
        <p:nvPicPr>
          <p:cNvPr id="5122" name="Picture 2" descr="C:\Users\wge\AppData\Local\Microsoft\Windows\Temporary Internet Files\Content.Outlook\ARWC02LD\DSC_27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0150" y="1905000"/>
            <a:ext cx="67437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058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 pedagogical mission for linguistics?</a:t>
            </a:r>
            <a:endParaRPr lang="en-US" dirty="0"/>
          </a:p>
        </p:txBody>
      </p:sp>
      <p:pic>
        <p:nvPicPr>
          <p:cNvPr id="6146" name="Picture 2" descr="C:\Users\wge\Pictures\Isabelle\Isabelle Fairy Tea Party 2009\Picture 008.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14500" y="2133600"/>
            <a:ext cx="5714999" cy="428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485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114300" indent="0">
              <a:buNone/>
            </a:pPr>
            <a:endParaRPr lang="en-US" dirty="0"/>
          </a:p>
        </p:txBody>
      </p:sp>
      <p:sp>
        <p:nvSpPr>
          <p:cNvPr id="6" name="Footer Placeholder 5"/>
          <p:cNvSpPr>
            <a:spLocks noGrp="1"/>
          </p:cNvSpPr>
          <p:nvPr>
            <p:ph type="ftr" sz="quarter" idx="11"/>
          </p:nvPr>
        </p:nvSpPr>
        <p:spPr>
          <a:xfrm>
            <a:off x="3124200" y="6400800"/>
            <a:ext cx="2895600" cy="365125"/>
          </a:xfrm>
        </p:spPr>
        <p:txBody>
          <a:bodyPr/>
          <a:lstStyle/>
          <a:p>
            <a:r>
              <a:rPr kumimoji="0" lang="en-US" dirty="0" smtClean="0"/>
              <a:t>Hat tip to Language Log</a:t>
            </a:r>
            <a:endParaRPr kumimoji="0" lang="en-US" dirty="0"/>
          </a:p>
        </p:txBody>
      </p:sp>
      <p:sp>
        <p:nvSpPr>
          <p:cNvPr id="7" name="Slide Number Placeholder 6"/>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3</a:t>
            </a:fld>
            <a:endParaRPr kumimoji="0" lang="en-US"/>
          </a:p>
        </p:txBody>
      </p:sp>
      <p:sp>
        <p:nvSpPr>
          <p:cNvPr id="2" name="Title 1"/>
          <p:cNvSpPr>
            <a:spLocks noGrp="1"/>
          </p:cNvSpPr>
          <p:nvPr>
            <p:ph type="title"/>
          </p:nvPr>
        </p:nvSpPr>
        <p:spPr/>
        <p:txBody>
          <a:bodyPr>
            <a:normAutofit fontScale="90000"/>
          </a:bodyPr>
          <a:lstStyle/>
          <a:p>
            <a:r>
              <a:rPr lang="en-US" dirty="0" smtClean="0"/>
              <a:t>Punctuating ignorance </a:t>
            </a:r>
            <a:br>
              <a:rPr lang="en-US" dirty="0" smtClean="0"/>
            </a:br>
            <a:r>
              <a:rPr lang="en-US" dirty="0" smtClean="0"/>
              <a:t>with certainty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60960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191000"/>
            <a:ext cx="60960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14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dirty="0" smtClean="0"/>
              <a:t>The scientist and the science educator</a:t>
            </a:r>
            <a:endParaRPr lang="en-US" dirty="0"/>
          </a:p>
        </p:txBody>
      </p:sp>
      <p:pic>
        <p:nvPicPr>
          <p:cNvPr id="2050" name="Picture 2" descr="C:\Users\wge\Pictures\iPhone Album 1\Kalani, Julie Gradu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362200"/>
            <a:ext cx="59436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042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86000" y="1824057"/>
            <a:ext cx="4273111" cy="465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The centrality of pedagogical </a:t>
            </a:r>
            <a:r>
              <a:rPr lang="en-US" dirty="0"/>
              <a:t>c</a:t>
            </a:r>
            <a:r>
              <a:rPr lang="en-US" dirty="0" smtClean="0"/>
              <a:t>ontent </a:t>
            </a:r>
            <a:r>
              <a:rPr lang="en-US" dirty="0"/>
              <a:t>k</a:t>
            </a:r>
            <a:r>
              <a:rPr lang="en-US" dirty="0" smtClean="0"/>
              <a:t>nowledge (PCK)</a:t>
            </a:r>
            <a:endParaRPr lang="en-US" dirty="0"/>
          </a:p>
        </p:txBody>
      </p:sp>
      <p:sp>
        <p:nvSpPr>
          <p:cNvPr id="5" name="Text Box 6"/>
          <p:cNvSpPr txBox="1">
            <a:spLocks noChangeArrowheads="1"/>
          </p:cNvSpPr>
          <p:nvPr/>
        </p:nvSpPr>
        <p:spPr bwMode="blackWhite">
          <a:xfrm>
            <a:off x="304800" y="6477000"/>
            <a:ext cx="6926262" cy="400110"/>
          </a:xfrm>
          <a:prstGeom prst="rect">
            <a:avLst/>
          </a:prstGeom>
          <a:noFill/>
          <a:ln w="9525" algn="ctr">
            <a:noFill/>
            <a:miter lim="800000"/>
            <a:headEnd/>
            <a:tailEnd/>
          </a:ln>
        </p:spPr>
        <p:txBody>
          <a:bodyPr wrap="square">
            <a:spAutoFit/>
          </a:bodyPr>
          <a:lstStyle/>
          <a:p>
            <a:pPr algn="l">
              <a:defRPr/>
            </a:pPr>
            <a:r>
              <a:rPr lang="en-AU" sz="1000" dirty="0">
                <a:latin typeface="+mn-lt"/>
              </a:rPr>
              <a:t>Figure taken from </a:t>
            </a:r>
            <a:r>
              <a:rPr lang="en-AU" sz="1000" dirty="0" err="1">
                <a:latin typeface="+mn-lt"/>
              </a:rPr>
              <a:t>Morine-Dershimer</a:t>
            </a:r>
            <a:r>
              <a:rPr lang="en-AU" sz="1000" dirty="0">
                <a:latin typeface="+mn-lt"/>
              </a:rPr>
              <a:t> &amp; Kent, 1999, p. 22.  </a:t>
            </a:r>
            <a:endParaRPr lang="en-AU" sz="1000" dirty="0" smtClean="0">
              <a:latin typeface="+mn-lt"/>
            </a:endParaRPr>
          </a:p>
          <a:p>
            <a:pPr algn="l">
              <a:defRPr/>
            </a:pPr>
            <a:r>
              <a:rPr lang="en-AU" sz="1000" dirty="0" smtClean="0">
                <a:latin typeface="+mn-lt"/>
              </a:rPr>
              <a:t>See </a:t>
            </a:r>
            <a:r>
              <a:rPr lang="en-AU" sz="1000" dirty="0">
                <a:latin typeface="+mn-lt"/>
              </a:rPr>
              <a:t>also Chick et al., 2006; </a:t>
            </a:r>
            <a:r>
              <a:rPr lang="en-AU" sz="1000" dirty="0" err="1">
                <a:latin typeface="+mn-lt"/>
              </a:rPr>
              <a:t>Loughran</a:t>
            </a:r>
            <a:r>
              <a:rPr lang="en-AU" sz="1000" dirty="0">
                <a:latin typeface="+mn-lt"/>
              </a:rPr>
              <a:t> et al., 2004; Shulman 1986, 1987  </a:t>
            </a:r>
            <a:endParaRPr lang="en-US" sz="1000" dirty="0">
              <a:latin typeface="+mn-lt"/>
            </a:endParaRPr>
          </a:p>
        </p:txBody>
      </p:sp>
    </p:spTree>
    <p:extLst>
      <p:ext uri="{BB962C8B-B14F-4D97-AF65-F5344CB8AC3E}">
        <p14:creationId xmlns:p14="http://schemas.microsoft.com/office/powerpoint/2010/main" val="964410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286000"/>
            <a:ext cx="7408333" cy="4191000"/>
          </a:xfrm>
        </p:spPr>
        <p:txBody>
          <a:bodyPr>
            <a:noAutofit/>
          </a:bodyPr>
          <a:lstStyle/>
          <a:p>
            <a:r>
              <a:rPr lang="en-US" sz="2800" dirty="0" smtClean="0"/>
              <a:t>PCK is concerned with the: </a:t>
            </a:r>
          </a:p>
          <a:p>
            <a:pPr lvl="1"/>
            <a:r>
              <a:rPr lang="en-US" sz="2400" dirty="0" smtClean="0"/>
              <a:t>representation and formulation of concepts,</a:t>
            </a:r>
          </a:p>
          <a:p>
            <a:pPr lvl="1"/>
            <a:r>
              <a:rPr lang="en-US" sz="2400" dirty="0" smtClean="0"/>
              <a:t>pedagogical techniques, </a:t>
            </a:r>
          </a:p>
          <a:p>
            <a:pPr lvl="1"/>
            <a:r>
              <a:rPr lang="en-US" sz="2400" dirty="0" smtClean="0"/>
              <a:t>knowledge of what makes concepts difficult or easy to learn, </a:t>
            </a:r>
          </a:p>
          <a:p>
            <a:pPr lvl="1"/>
            <a:r>
              <a:rPr lang="en-US" sz="2400" dirty="0" smtClean="0"/>
              <a:t>knowledge of students’ prior knowledge, and</a:t>
            </a:r>
          </a:p>
          <a:p>
            <a:pPr lvl="1"/>
            <a:r>
              <a:rPr lang="en-US" sz="2400" dirty="0" smtClean="0"/>
              <a:t> </a:t>
            </a:r>
            <a:r>
              <a:rPr lang="en-US" sz="3200" i="1" u="sng" dirty="0" smtClean="0">
                <a:solidFill>
                  <a:srgbClr val="FF0000"/>
                </a:solidFill>
              </a:rPr>
              <a:t>theories of epistemology</a:t>
            </a:r>
            <a:r>
              <a:rPr lang="en-US" sz="2400" dirty="0" smtClean="0"/>
              <a:t>.</a:t>
            </a:r>
          </a:p>
          <a:p>
            <a:pPr lvl="2"/>
            <a:r>
              <a:rPr lang="en-US" sz="1800" dirty="0" smtClean="0"/>
              <a:t>Adapted from Schulman (1987)</a:t>
            </a:r>
            <a:endParaRPr lang="en-US" sz="1600" dirty="0"/>
          </a:p>
        </p:txBody>
      </p:sp>
      <p:sp>
        <p:nvSpPr>
          <p:cNvPr id="2" name="Title 1"/>
          <p:cNvSpPr>
            <a:spLocks noGrp="1"/>
          </p:cNvSpPr>
          <p:nvPr>
            <p:ph type="title"/>
          </p:nvPr>
        </p:nvSpPr>
        <p:spPr/>
        <p:txBody>
          <a:bodyPr>
            <a:normAutofit fontScale="90000"/>
          </a:bodyPr>
          <a:lstStyle/>
          <a:p>
            <a:r>
              <a:rPr lang="en-US" dirty="0" smtClean="0"/>
              <a:t>The relationship between PCK and epistemology</a:t>
            </a:r>
            <a:endParaRPr lang="en-US" dirty="0"/>
          </a:p>
        </p:txBody>
      </p:sp>
    </p:spTree>
    <p:extLst>
      <p:ext uri="{BB962C8B-B14F-4D97-AF65-F5344CB8AC3E}">
        <p14:creationId xmlns:p14="http://schemas.microsoft.com/office/powerpoint/2010/main" val="2800108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286000"/>
            <a:ext cx="7408333" cy="3840163"/>
          </a:xfrm>
        </p:spPr>
        <p:txBody>
          <a:bodyPr>
            <a:noAutofit/>
          </a:bodyPr>
          <a:lstStyle/>
          <a:p>
            <a:r>
              <a:rPr lang="en-US" dirty="0" smtClean="0"/>
              <a:t>Epistemological knowledge addresses understandings of “the values and assumptions inherent to the development of scientific knowledge” (Lederman, 1992: 331), </a:t>
            </a:r>
            <a:endParaRPr lang="en-US" dirty="0"/>
          </a:p>
          <a:p>
            <a:r>
              <a:rPr lang="en-US" dirty="0" smtClean="0"/>
              <a:t>Epistemological knowledge attends to “how individuals come to know” (Hofer and </a:t>
            </a:r>
            <a:r>
              <a:rPr lang="en-US" dirty="0" err="1" smtClean="0"/>
              <a:t>Pintrick</a:t>
            </a:r>
            <a:r>
              <a:rPr lang="en-US" dirty="0" smtClean="0"/>
              <a:t>, 1998: 88),  </a:t>
            </a:r>
          </a:p>
        </p:txBody>
      </p:sp>
      <p:sp>
        <p:nvSpPr>
          <p:cNvPr id="2" name="Title 1"/>
          <p:cNvSpPr>
            <a:spLocks noGrp="1"/>
          </p:cNvSpPr>
          <p:nvPr>
            <p:ph type="title"/>
          </p:nvPr>
        </p:nvSpPr>
        <p:spPr/>
        <p:txBody>
          <a:bodyPr/>
          <a:lstStyle/>
          <a:p>
            <a:r>
              <a:rPr lang="en-US" dirty="0" smtClean="0"/>
              <a:t>The epistemology of science</a:t>
            </a:r>
            <a:endParaRPr lang="en-US" dirty="0"/>
          </a:p>
        </p:txBody>
      </p:sp>
    </p:spTree>
    <p:extLst>
      <p:ext uri="{BB962C8B-B14F-4D97-AF65-F5344CB8AC3E}">
        <p14:creationId xmlns:p14="http://schemas.microsoft.com/office/powerpoint/2010/main" val="2476814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905000"/>
            <a:ext cx="7408333" cy="4572000"/>
          </a:xfrm>
        </p:spPr>
        <p:txBody>
          <a:bodyPr>
            <a:noAutofit/>
          </a:bodyPr>
          <a:lstStyle/>
          <a:p>
            <a:r>
              <a:rPr lang="en-US" sz="2000" dirty="0" smtClean="0"/>
              <a:t>Clear ideas of the epistemology of science reflect an understanding of the methods used to construct scientific knowledge.  These include:</a:t>
            </a:r>
          </a:p>
          <a:p>
            <a:pPr lvl="1"/>
            <a:r>
              <a:rPr lang="en-US" sz="1600" dirty="0" smtClean="0"/>
              <a:t>understanding the influence that experimentation and evidence has on generating theories, </a:t>
            </a:r>
          </a:p>
          <a:p>
            <a:pPr lvl="1"/>
            <a:r>
              <a:rPr lang="en-US" sz="1600" dirty="0" smtClean="0"/>
              <a:t>realizing the impact theories have on creating new knowledge, </a:t>
            </a:r>
          </a:p>
          <a:p>
            <a:pPr lvl="1"/>
            <a:r>
              <a:rPr lang="en-US" sz="1600" dirty="0" smtClean="0"/>
              <a:t>recognizing how cultural and societal conditions influence the nature and focus of scientific discoveries, </a:t>
            </a:r>
          </a:p>
          <a:p>
            <a:pPr lvl="1"/>
            <a:r>
              <a:rPr lang="en-US" sz="1600" dirty="0" smtClean="0"/>
              <a:t>knowing that a community of scholars and scientists work together to organize and interpret their knowledge, </a:t>
            </a:r>
          </a:p>
          <a:p>
            <a:pPr lvl="1"/>
            <a:r>
              <a:rPr lang="en-US" sz="1600" dirty="0" smtClean="0"/>
              <a:t>realizing that scientists’ creativity and imagination contribute to their research, and </a:t>
            </a:r>
          </a:p>
          <a:p>
            <a:pPr lvl="1"/>
            <a:r>
              <a:rPr lang="en-US" sz="1600" dirty="0" smtClean="0"/>
              <a:t>understanding that scientific knowledge can and does change (</a:t>
            </a:r>
            <a:r>
              <a:rPr lang="en-US" sz="1600" dirty="0" err="1" smtClean="0"/>
              <a:t>Brickhouse</a:t>
            </a:r>
            <a:r>
              <a:rPr lang="en-US" sz="1600" dirty="0" smtClean="0"/>
              <a:t>, 1990; Hawkins &amp; Pea, 1987; Lederman, 1992, 1999, 2007; </a:t>
            </a:r>
            <a:r>
              <a:rPr lang="en-US" sz="1600" dirty="0" err="1" smtClean="0"/>
              <a:t>Lotter</a:t>
            </a:r>
            <a:r>
              <a:rPr lang="en-US" sz="1600" dirty="0" smtClean="0"/>
              <a:t> et al., 2007; Morrison et al., 2009). </a:t>
            </a:r>
          </a:p>
          <a:p>
            <a:r>
              <a:rPr lang="en-US" sz="1800" dirty="0" smtClean="0"/>
              <a:t>Adapted from Eggington, K. (2012)</a:t>
            </a:r>
            <a:endParaRPr lang="en-US" sz="1800" dirty="0"/>
          </a:p>
        </p:txBody>
      </p:sp>
      <p:sp>
        <p:nvSpPr>
          <p:cNvPr id="2" name="Title 1"/>
          <p:cNvSpPr>
            <a:spLocks noGrp="1"/>
          </p:cNvSpPr>
          <p:nvPr>
            <p:ph type="title"/>
          </p:nvPr>
        </p:nvSpPr>
        <p:spPr/>
        <p:txBody>
          <a:bodyPr/>
          <a:lstStyle/>
          <a:p>
            <a:r>
              <a:rPr lang="en-US" dirty="0" smtClean="0"/>
              <a:t>The epistemology of science</a:t>
            </a:r>
            <a:endParaRPr lang="en-US" dirty="0"/>
          </a:p>
        </p:txBody>
      </p:sp>
    </p:spTree>
    <p:extLst>
      <p:ext uri="{BB962C8B-B14F-4D97-AF65-F5344CB8AC3E}">
        <p14:creationId xmlns:p14="http://schemas.microsoft.com/office/powerpoint/2010/main" val="3935060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What does it mean to think and know like a scientist?</a:t>
            </a:r>
          </a:p>
          <a:p>
            <a:r>
              <a:rPr lang="en-US" sz="3200" dirty="0" smtClean="0"/>
              <a:t>What is the nature of science?</a:t>
            </a:r>
          </a:p>
          <a:p>
            <a:r>
              <a:rPr lang="en-US" sz="3200" dirty="0" smtClean="0"/>
              <a:t>What does it mean to be “scientifically literate”?</a:t>
            </a:r>
            <a:endParaRPr lang="en-US" sz="3200" dirty="0"/>
          </a:p>
        </p:txBody>
      </p:sp>
      <p:sp>
        <p:nvSpPr>
          <p:cNvPr id="2" name="Title 1"/>
          <p:cNvSpPr>
            <a:spLocks noGrp="1"/>
          </p:cNvSpPr>
          <p:nvPr>
            <p:ph type="title"/>
          </p:nvPr>
        </p:nvSpPr>
        <p:spPr/>
        <p:txBody>
          <a:bodyPr>
            <a:normAutofit fontScale="90000"/>
          </a:bodyPr>
          <a:lstStyle/>
          <a:p>
            <a:r>
              <a:rPr lang="en-US" dirty="0" smtClean="0"/>
              <a:t>The epistemology of science rephrased</a:t>
            </a:r>
            <a:endParaRPr lang="en-US" dirty="0"/>
          </a:p>
        </p:txBody>
      </p:sp>
    </p:spTree>
    <p:extLst>
      <p:ext uri="{BB962C8B-B14F-4D97-AF65-F5344CB8AC3E}">
        <p14:creationId xmlns:p14="http://schemas.microsoft.com/office/powerpoint/2010/main" val="26538759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590</TotalTime>
  <Words>1140</Words>
  <Application>Microsoft Office PowerPoint</Application>
  <PresentationFormat>On-screen Show (4:3)</PresentationFormat>
  <Paragraphs>99</Paragraphs>
  <Slides>21</Slides>
  <Notes>0</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21</vt:i4>
      </vt:variant>
    </vt:vector>
  </HeadingPairs>
  <TitlesOfParts>
    <vt:vector size="23" baseType="lpstr">
      <vt:lpstr>Waveform</vt:lpstr>
      <vt:lpstr>E:\LSA 2013\Observed Patterns in Linguists.docx</vt:lpstr>
      <vt:lpstr>Toward the Development of an Epistemology of Linguistics for Pedagogical Purposes</vt:lpstr>
      <vt:lpstr>Abstract</vt:lpstr>
      <vt:lpstr>Punctuating ignorance  with certainty  </vt:lpstr>
      <vt:lpstr>The scientist and the science educator</vt:lpstr>
      <vt:lpstr>The centrality of pedagogical content knowledge (PCK)</vt:lpstr>
      <vt:lpstr>The relationship between PCK and epistemology</vt:lpstr>
      <vt:lpstr>The epistemology of science</vt:lpstr>
      <vt:lpstr>The epistemology of science</vt:lpstr>
      <vt:lpstr>The epistemology of science rephrased</vt:lpstr>
      <vt:lpstr>From the epistemology of science to the epistemology of linguistics</vt:lpstr>
      <vt:lpstr>Current understandings about the epistemology of linguistics</vt:lpstr>
      <vt:lpstr>Investigating initial training in thinking like a linguist</vt:lpstr>
      <vt:lpstr>Initial training in thinking like a linguist</vt:lpstr>
      <vt:lpstr>A functional typology of initial training indicates that linguists:</vt:lpstr>
      <vt:lpstr>Functional typology (2)</vt:lpstr>
      <vt:lpstr>Rinse and repeat analysis with:</vt:lpstr>
      <vt:lpstr>Unique aspects of an epistemology of linguistics</vt:lpstr>
      <vt:lpstr>Science education should … [AAAS, Project 2061]</vt:lpstr>
      <vt:lpstr>Linguistic education should …</vt:lpstr>
      <vt:lpstr>A pedagogical mission for linguistics?</vt:lpstr>
      <vt:lpstr>A pedagogical mission for linguistics?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the Development of an Epistemology of Linguistics for Pedagogical Purposes</dc:title>
  <dc:creator>Windows User</dc:creator>
  <cp:lastModifiedBy>gaillynn</cp:lastModifiedBy>
  <cp:revision>32</cp:revision>
  <dcterms:created xsi:type="dcterms:W3CDTF">2013-01-05T03:07:31Z</dcterms:created>
  <dcterms:modified xsi:type="dcterms:W3CDTF">2013-06-24T02:48:04Z</dcterms:modified>
</cp:coreProperties>
</file>