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2918400"/>
  <p:notesSz cx="6997700" cy="9271000"/>
  <p:defaultTextStyle>
    <a:defPPr>
      <a:defRPr lang="en-US"/>
    </a:defPPr>
    <a:lvl1pPr marL="0" algn="l" defTabSz="3134998" rtl="0" eaLnBrk="1" latinLnBrk="0" hangingPunct="1">
      <a:defRPr sz="6200" kern="1200">
        <a:solidFill>
          <a:schemeClr val="tx1"/>
        </a:solidFill>
        <a:latin typeface="+mn-lt"/>
        <a:ea typeface="+mn-ea"/>
        <a:cs typeface="+mn-cs"/>
      </a:defRPr>
    </a:lvl1pPr>
    <a:lvl2pPr marL="1567499" algn="l" defTabSz="3134998" rtl="0" eaLnBrk="1" latinLnBrk="0" hangingPunct="1">
      <a:defRPr sz="6200" kern="1200">
        <a:solidFill>
          <a:schemeClr val="tx1"/>
        </a:solidFill>
        <a:latin typeface="+mn-lt"/>
        <a:ea typeface="+mn-ea"/>
        <a:cs typeface="+mn-cs"/>
      </a:defRPr>
    </a:lvl2pPr>
    <a:lvl3pPr marL="3134998" algn="l" defTabSz="3134998" rtl="0" eaLnBrk="1" latinLnBrk="0" hangingPunct="1">
      <a:defRPr sz="6200" kern="1200">
        <a:solidFill>
          <a:schemeClr val="tx1"/>
        </a:solidFill>
        <a:latin typeface="+mn-lt"/>
        <a:ea typeface="+mn-ea"/>
        <a:cs typeface="+mn-cs"/>
      </a:defRPr>
    </a:lvl3pPr>
    <a:lvl4pPr marL="4702497" algn="l" defTabSz="3134998" rtl="0" eaLnBrk="1" latinLnBrk="0" hangingPunct="1">
      <a:defRPr sz="6200" kern="1200">
        <a:solidFill>
          <a:schemeClr val="tx1"/>
        </a:solidFill>
        <a:latin typeface="+mn-lt"/>
        <a:ea typeface="+mn-ea"/>
        <a:cs typeface="+mn-cs"/>
      </a:defRPr>
    </a:lvl4pPr>
    <a:lvl5pPr marL="6269993" algn="l" defTabSz="3134998" rtl="0" eaLnBrk="1" latinLnBrk="0" hangingPunct="1">
      <a:defRPr sz="6200" kern="1200">
        <a:solidFill>
          <a:schemeClr val="tx1"/>
        </a:solidFill>
        <a:latin typeface="+mn-lt"/>
        <a:ea typeface="+mn-ea"/>
        <a:cs typeface="+mn-cs"/>
      </a:defRPr>
    </a:lvl5pPr>
    <a:lvl6pPr marL="7837492" algn="l" defTabSz="3134998" rtl="0" eaLnBrk="1" latinLnBrk="0" hangingPunct="1">
      <a:defRPr sz="6200" kern="1200">
        <a:solidFill>
          <a:schemeClr val="tx1"/>
        </a:solidFill>
        <a:latin typeface="+mn-lt"/>
        <a:ea typeface="+mn-ea"/>
        <a:cs typeface="+mn-cs"/>
      </a:defRPr>
    </a:lvl6pPr>
    <a:lvl7pPr marL="9404991" algn="l" defTabSz="3134998" rtl="0" eaLnBrk="1" latinLnBrk="0" hangingPunct="1">
      <a:defRPr sz="6200" kern="1200">
        <a:solidFill>
          <a:schemeClr val="tx1"/>
        </a:solidFill>
        <a:latin typeface="+mn-lt"/>
        <a:ea typeface="+mn-ea"/>
        <a:cs typeface="+mn-cs"/>
      </a:defRPr>
    </a:lvl7pPr>
    <a:lvl8pPr marL="10972490" algn="l" defTabSz="3134998" rtl="0" eaLnBrk="1" latinLnBrk="0" hangingPunct="1">
      <a:defRPr sz="6200" kern="1200">
        <a:solidFill>
          <a:schemeClr val="tx1"/>
        </a:solidFill>
        <a:latin typeface="+mn-lt"/>
        <a:ea typeface="+mn-ea"/>
        <a:cs typeface="+mn-cs"/>
      </a:defRPr>
    </a:lvl8pPr>
    <a:lvl9pPr marL="12539989" algn="l" defTabSz="3134998"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A21"/>
    <a:srgbClr val="18C0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606" y="-72"/>
      </p:cViewPr>
      <p:guideLst>
        <p:guide orient="horz" pos="10368"/>
        <p:guide pos="6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4"/>
            <a:ext cx="18653760" cy="7056121"/>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567499" indent="0" algn="ctr">
              <a:buNone/>
              <a:defRPr>
                <a:solidFill>
                  <a:schemeClr val="tx1">
                    <a:tint val="75000"/>
                  </a:schemeClr>
                </a:solidFill>
              </a:defRPr>
            </a:lvl2pPr>
            <a:lvl3pPr marL="3134998" indent="0" algn="ctr">
              <a:buNone/>
              <a:defRPr>
                <a:solidFill>
                  <a:schemeClr val="tx1">
                    <a:tint val="75000"/>
                  </a:schemeClr>
                </a:solidFill>
              </a:defRPr>
            </a:lvl3pPr>
            <a:lvl4pPr marL="4702497" indent="0" algn="ctr">
              <a:buNone/>
              <a:defRPr>
                <a:solidFill>
                  <a:schemeClr val="tx1">
                    <a:tint val="75000"/>
                  </a:schemeClr>
                </a:solidFill>
              </a:defRPr>
            </a:lvl4pPr>
            <a:lvl5pPr marL="6269993" indent="0" algn="ctr">
              <a:buNone/>
              <a:defRPr>
                <a:solidFill>
                  <a:schemeClr val="tx1">
                    <a:tint val="75000"/>
                  </a:schemeClr>
                </a:solidFill>
              </a:defRPr>
            </a:lvl5pPr>
            <a:lvl6pPr marL="7837492" indent="0" algn="ctr">
              <a:buNone/>
              <a:defRPr>
                <a:solidFill>
                  <a:schemeClr val="tx1">
                    <a:tint val="75000"/>
                  </a:schemeClr>
                </a:solidFill>
              </a:defRPr>
            </a:lvl6pPr>
            <a:lvl7pPr marL="9404991" indent="0" algn="ctr">
              <a:buNone/>
              <a:defRPr>
                <a:solidFill>
                  <a:schemeClr val="tx1">
                    <a:tint val="75000"/>
                  </a:schemeClr>
                </a:solidFill>
              </a:defRPr>
            </a:lvl7pPr>
            <a:lvl8pPr marL="10972490" indent="0" algn="ctr">
              <a:buNone/>
              <a:defRPr>
                <a:solidFill>
                  <a:schemeClr val="tx1">
                    <a:tint val="75000"/>
                  </a:schemeClr>
                </a:solidFill>
              </a:defRPr>
            </a:lvl8pPr>
            <a:lvl9pPr marL="1253998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3F864F-B456-42C9-87C3-D815E18386AA}"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F864F-B456-42C9-87C3-D815E18386AA}"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1" y="6324601"/>
            <a:ext cx="11849099" cy="1348206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0" y="6324601"/>
            <a:ext cx="35189161" cy="1348206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F864F-B456-42C9-87C3-D815E18386AA}"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F864F-B456-42C9-87C3-D815E18386AA}"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2"/>
            <a:ext cx="18653760" cy="6537960"/>
          </a:xfrm>
        </p:spPr>
        <p:txBody>
          <a:bodyPr anchor="t"/>
          <a:lstStyle>
            <a:lvl1pPr algn="l">
              <a:defRPr sz="138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2225"/>
            <a:ext cx="18653760" cy="7200897"/>
          </a:xfrm>
        </p:spPr>
        <p:txBody>
          <a:bodyPr anchor="b"/>
          <a:lstStyle>
            <a:lvl1pPr marL="0" indent="0">
              <a:buNone/>
              <a:defRPr sz="6800">
                <a:solidFill>
                  <a:schemeClr val="tx1">
                    <a:tint val="75000"/>
                  </a:schemeClr>
                </a:solidFill>
              </a:defRPr>
            </a:lvl1pPr>
            <a:lvl2pPr marL="1567499" indent="0">
              <a:buNone/>
              <a:defRPr sz="6200">
                <a:solidFill>
                  <a:schemeClr val="tx1">
                    <a:tint val="75000"/>
                  </a:schemeClr>
                </a:solidFill>
              </a:defRPr>
            </a:lvl2pPr>
            <a:lvl3pPr marL="3134998" indent="0">
              <a:buNone/>
              <a:defRPr sz="5500">
                <a:solidFill>
                  <a:schemeClr val="tx1">
                    <a:tint val="75000"/>
                  </a:schemeClr>
                </a:solidFill>
              </a:defRPr>
            </a:lvl3pPr>
            <a:lvl4pPr marL="4702497" indent="0">
              <a:buNone/>
              <a:defRPr sz="4900">
                <a:solidFill>
                  <a:schemeClr val="tx1">
                    <a:tint val="75000"/>
                  </a:schemeClr>
                </a:solidFill>
              </a:defRPr>
            </a:lvl4pPr>
            <a:lvl5pPr marL="6269993" indent="0">
              <a:buNone/>
              <a:defRPr sz="4900">
                <a:solidFill>
                  <a:schemeClr val="tx1">
                    <a:tint val="75000"/>
                  </a:schemeClr>
                </a:solidFill>
              </a:defRPr>
            </a:lvl5pPr>
            <a:lvl6pPr marL="7837492" indent="0">
              <a:buNone/>
              <a:defRPr sz="4900">
                <a:solidFill>
                  <a:schemeClr val="tx1">
                    <a:tint val="75000"/>
                  </a:schemeClr>
                </a:solidFill>
              </a:defRPr>
            </a:lvl6pPr>
            <a:lvl7pPr marL="9404991" indent="0">
              <a:buNone/>
              <a:defRPr sz="4900">
                <a:solidFill>
                  <a:schemeClr val="tx1">
                    <a:tint val="75000"/>
                  </a:schemeClr>
                </a:solidFill>
              </a:defRPr>
            </a:lvl7pPr>
            <a:lvl8pPr marL="10972490" indent="0">
              <a:buNone/>
              <a:defRPr sz="4900">
                <a:solidFill>
                  <a:schemeClr val="tx1">
                    <a:tint val="75000"/>
                  </a:schemeClr>
                </a:solidFill>
              </a:defRPr>
            </a:lvl8pPr>
            <a:lvl9pPr marL="12539989" indent="0">
              <a:buNone/>
              <a:defRPr sz="4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F864F-B456-42C9-87C3-D815E18386AA}" type="datetimeFigureOut">
              <a:rPr lang="en-US" smtClean="0"/>
              <a:pPr/>
              <a:t>6/23/2013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3" y="36865561"/>
            <a:ext cx="23519130" cy="104279701"/>
          </a:xfrm>
        </p:spPr>
        <p:txBody>
          <a:bodyPr/>
          <a:lstStyle>
            <a:lvl1pPr>
              <a:defRPr sz="9500"/>
            </a:lvl1pPr>
            <a:lvl2pPr>
              <a:defRPr sz="8300"/>
            </a:lvl2pPr>
            <a:lvl3pPr>
              <a:defRPr sz="68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0" y="36865561"/>
            <a:ext cx="23519130" cy="104279701"/>
          </a:xfrm>
        </p:spPr>
        <p:txBody>
          <a:bodyPr/>
          <a:lstStyle>
            <a:lvl1pPr>
              <a:defRPr sz="9500"/>
            </a:lvl1pPr>
            <a:lvl2pPr>
              <a:defRPr sz="8300"/>
            </a:lvl2pPr>
            <a:lvl3pPr>
              <a:defRPr sz="68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3F864F-B456-42C9-87C3-D815E18386AA}" type="datetimeFigureOut">
              <a:rPr lang="en-US" smtClean="0"/>
              <a:pPr/>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18261"/>
            <a:ext cx="1975104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7368542"/>
            <a:ext cx="9696452" cy="3070859"/>
          </a:xfrm>
        </p:spPr>
        <p:txBody>
          <a:bodyPr anchor="b"/>
          <a:lstStyle>
            <a:lvl1pPr marL="0" indent="0">
              <a:buNone/>
              <a:defRPr sz="8300" b="1"/>
            </a:lvl1pPr>
            <a:lvl2pPr marL="1567499" indent="0">
              <a:buNone/>
              <a:defRPr sz="6800" b="1"/>
            </a:lvl2pPr>
            <a:lvl3pPr marL="3134998" indent="0">
              <a:buNone/>
              <a:defRPr sz="6200" b="1"/>
            </a:lvl3pPr>
            <a:lvl4pPr marL="4702497" indent="0">
              <a:buNone/>
              <a:defRPr sz="5500" b="1"/>
            </a:lvl4pPr>
            <a:lvl5pPr marL="6269993" indent="0">
              <a:buNone/>
              <a:defRPr sz="5500" b="1"/>
            </a:lvl5pPr>
            <a:lvl6pPr marL="7837492" indent="0">
              <a:buNone/>
              <a:defRPr sz="5500" b="1"/>
            </a:lvl6pPr>
            <a:lvl7pPr marL="9404991" indent="0">
              <a:buNone/>
              <a:defRPr sz="5500" b="1"/>
            </a:lvl7pPr>
            <a:lvl8pPr marL="10972490" indent="0">
              <a:buNone/>
              <a:defRPr sz="5500" b="1"/>
            </a:lvl8pPr>
            <a:lvl9pPr marL="12539989"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0" y="10439401"/>
            <a:ext cx="9696452" cy="18966181"/>
          </a:xfrm>
        </p:spPr>
        <p:txBody>
          <a:bodyPr/>
          <a:lstStyle>
            <a:lvl1pPr>
              <a:defRPr sz="8300"/>
            </a:lvl1pPr>
            <a:lvl2pPr>
              <a:defRPr sz="68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7368542"/>
            <a:ext cx="9700261" cy="3070859"/>
          </a:xfrm>
        </p:spPr>
        <p:txBody>
          <a:bodyPr anchor="b"/>
          <a:lstStyle>
            <a:lvl1pPr marL="0" indent="0">
              <a:buNone/>
              <a:defRPr sz="8300" b="1"/>
            </a:lvl1pPr>
            <a:lvl2pPr marL="1567499" indent="0">
              <a:buNone/>
              <a:defRPr sz="6800" b="1"/>
            </a:lvl2pPr>
            <a:lvl3pPr marL="3134998" indent="0">
              <a:buNone/>
              <a:defRPr sz="6200" b="1"/>
            </a:lvl3pPr>
            <a:lvl4pPr marL="4702497" indent="0">
              <a:buNone/>
              <a:defRPr sz="5500" b="1"/>
            </a:lvl4pPr>
            <a:lvl5pPr marL="6269993" indent="0">
              <a:buNone/>
              <a:defRPr sz="5500" b="1"/>
            </a:lvl5pPr>
            <a:lvl6pPr marL="7837492" indent="0">
              <a:buNone/>
              <a:defRPr sz="5500" b="1"/>
            </a:lvl6pPr>
            <a:lvl7pPr marL="9404991" indent="0">
              <a:buNone/>
              <a:defRPr sz="5500" b="1"/>
            </a:lvl7pPr>
            <a:lvl8pPr marL="10972490" indent="0">
              <a:buNone/>
              <a:defRPr sz="5500" b="1"/>
            </a:lvl8pPr>
            <a:lvl9pPr marL="12539989"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10439401"/>
            <a:ext cx="9700261" cy="18966181"/>
          </a:xfrm>
        </p:spPr>
        <p:txBody>
          <a:bodyPr/>
          <a:lstStyle>
            <a:lvl1pPr>
              <a:defRPr sz="8300"/>
            </a:lvl1pPr>
            <a:lvl2pPr>
              <a:defRPr sz="68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3F864F-B456-42C9-87C3-D815E18386AA}" type="datetimeFigureOut">
              <a:rPr lang="en-US" smtClean="0"/>
              <a:pPr/>
              <a:t>6/23/2013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3F864F-B456-42C9-87C3-D815E18386AA}" type="datetimeFigureOut">
              <a:rPr lang="en-US" smtClean="0"/>
              <a:pPr/>
              <a:t>6/23/2013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F864F-B456-42C9-87C3-D815E18386AA}" type="datetimeFigureOut">
              <a:rPr lang="en-US" smtClean="0"/>
              <a:pPr/>
              <a:t>6/23/2013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3" y="1310639"/>
            <a:ext cx="7219951" cy="5577840"/>
          </a:xfrm>
        </p:spPr>
        <p:txBody>
          <a:bodyPr anchor="b"/>
          <a:lstStyle>
            <a:lvl1pPr algn="l">
              <a:defRPr sz="6800" b="1"/>
            </a:lvl1pPr>
          </a:lstStyle>
          <a:p>
            <a:r>
              <a:rPr lang="en-US" smtClean="0"/>
              <a:t>Click to edit Master title style</a:t>
            </a:r>
            <a:endParaRPr lang="en-US"/>
          </a:p>
        </p:txBody>
      </p:sp>
      <p:sp>
        <p:nvSpPr>
          <p:cNvPr id="3" name="Content Placeholder 2"/>
          <p:cNvSpPr>
            <a:spLocks noGrp="1"/>
          </p:cNvSpPr>
          <p:nvPr>
            <p:ph idx="1"/>
          </p:nvPr>
        </p:nvSpPr>
        <p:spPr>
          <a:xfrm>
            <a:off x="8580119" y="1310642"/>
            <a:ext cx="12268201" cy="28094943"/>
          </a:xfrm>
        </p:spPr>
        <p:txBody>
          <a:bodyPr/>
          <a:lstStyle>
            <a:lvl1pPr>
              <a:defRPr sz="11100"/>
            </a:lvl1pPr>
            <a:lvl2pPr>
              <a:defRPr sz="9500"/>
            </a:lvl2pPr>
            <a:lvl3pPr>
              <a:defRPr sz="8300"/>
            </a:lvl3pPr>
            <a:lvl4pPr>
              <a:defRPr sz="6800"/>
            </a:lvl4pPr>
            <a:lvl5pPr>
              <a:defRPr sz="6800"/>
            </a:lvl5pPr>
            <a:lvl6pPr>
              <a:defRPr sz="6800"/>
            </a:lvl6pPr>
            <a:lvl7pPr>
              <a:defRPr sz="6800"/>
            </a:lvl7pPr>
            <a:lvl8pPr>
              <a:defRPr sz="6800"/>
            </a:lvl8pPr>
            <a:lvl9pPr>
              <a:defRPr sz="6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3" y="6888482"/>
            <a:ext cx="7219951" cy="22517103"/>
          </a:xfrm>
        </p:spPr>
        <p:txBody>
          <a:bodyPr/>
          <a:lstStyle>
            <a:lvl1pPr marL="0" indent="0">
              <a:buNone/>
              <a:defRPr sz="4900"/>
            </a:lvl1pPr>
            <a:lvl2pPr marL="1567499" indent="0">
              <a:buNone/>
              <a:defRPr sz="4000"/>
            </a:lvl2pPr>
            <a:lvl3pPr marL="3134998" indent="0">
              <a:buNone/>
              <a:defRPr sz="3400"/>
            </a:lvl3pPr>
            <a:lvl4pPr marL="4702497" indent="0">
              <a:buNone/>
              <a:defRPr sz="3100"/>
            </a:lvl4pPr>
            <a:lvl5pPr marL="6269993" indent="0">
              <a:buNone/>
              <a:defRPr sz="3100"/>
            </a:lvl5pPr>
            <a:lvl6pPr marL="7837492" indent="0">
              <a:buNone/>
              <a:defRPr sz="3100"/>
            </a:lvl6pPr>
            <a:lvl7pPr marL="9404991" indent="0">
              <a:buNone/>
              <a:defRPr sz="3100"/>
            </a:lvl7pPr>
            <a:lvl8pPr marL="10972490" indent="0">
              <a:buNone/>
              <a:defRPr sz="3100"/>
            </a:lvl8pPr>
            <a:lvl9pPr marL="12539989"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F864F-B456-42C9-87C3-D815E18386AA}" type="datetimeFigureOut">
              <a:rPr lang="en-US" smtClean="0"/>
              <a:pPr/>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2" y="23042880"/>
            <a:ext cx="13167360" cy="2720343"/>
          </a:xfrm>
        </p:spPr>
        <p:txBody>
          <a:bodyPr anchor="b"/>
          <a:lstStyle>
            <a:lvl1pPr algn="l">
              <a:defRPr sz="6800" b="1"/>
            </a:lvl1pPr>
          </a:lstStyle>
          <a:p>
            <a:r>
              <a:rPr lang="en-US" smtClean="0"/>
              <a:t>Click to edit Master title style</a:t>
            </a:r>
            <a:endParaRPr lang="en-US"/>
          </a:p>
        </p:txBody>
      </p:sp>
      <p:sp>
        <p:nvSpPr>
          <p:cNvPr id="3" name="Picture Placeholder 2"/>
          <p:cNvSpPr>
            <a:spLocks noGrp="1"/>
          </p:cNvSpPr>
          <p:nvPr>
            <p:ph type="pic" idx="1"/>
          </p:nvPr>
        </p:nvSpPr>
        <p:spPr>
          <a:xfrm>
            <a:off x="4301492" y="2941321"/>
            <a:ext cx="13167360" cy="19751040"/>
          </a:xfrm>
        </p:spPr>
        <p:txBody>
          <a:bodyPr/>
          <a:lstStyle>
            <a:lvl1pPr marL="0" indent="0">
              <a:buNone/>
              <a:defRPr sz="11100"/>
            </a:lvl1pPr>
            <a:lvl2pPr marL="1567499" indent="0">
              <a:buNone/>
              <a:defRPr sz="9500"/>
            </a:lvl2pPr>
            <a:lvl3pPr marL="3134998" indent="0">
              <a:buNone/>
              <a:defRPr sz="8300"/>
            </a:lvl3pPr>
            <a:lvl4pPr marL="4702497" indent="0">
              <a:buNone/>
              <a:defRPr sz="6800"/>
            </a:lvl4pPr>
            <a:lvl5pPr marL="6269993" indent="0">
              <a:buNone/>
              <a:defRPr sz="6800"/>
            </a:lvl5pPr>
            <a:lvl6pPr marL="7837492" indent="0">
              <a:buNone/>
              <a:defRPr sz="6800"/>
            </a:lvl6pPr>
            <a:lvl7pPr marL="9404991" indent="0">
              <a:buNone/>
              <a:defRPr sz="6800"/>
            </a:lvl7pPr>
            <a:lvl8pPr marL="10972490" indent="0">
              <a:buNone/>
              <a:defRPr sz="6800"/>
            </a:lvl8pPr>
            <a:lvl9pPr marL="12539989" indent="0">
              <a:buNone/>
              <a:defRPr sz="6800"/>
            </a:lvl9pPr>
          </a:lstStyle>
          <a:p>
            <a:endParaRPr lang="en-US"/>
          </a:p>
        </p:txBody>
      </p:sp>
      <p:sp>
        <p:nvSpPr>
          <p:cNvPr id="4" name="Text Placeholder 3"/>
          <p:cNvSpPr>
            <a:spLocks noGrp="1"/>
          </p:cNvSpPr>
          <p:nvPr>
            <p:ph type="body" sz="half" idx="2"/>
          </p:nvPr>
        </p:nvSpPr>
        <p:spPr>
          <a:xfrm>
            <a:off x="4301492" y="25763223"/>
            <a:ext cx="13167360" cy="3863337"/>
          </a:xfrm>
        </p:spPr>
        <p:txBody>
          <a:bodyPr/>
          <a:lstStyle>
            <a:lvl1pPr marL="0" indent="0">
              <a:buNone/>
              <a:defRPr sz="4900"/>
            </a:lvl1pPr>
            <a:lvl2pPr marL="1567499" indent="0">
              <a:buNone/>
              <a:defRPr sz="4000"/>
            </a:lvl2pPr>
            <a:lvl3pPr marL="3134998" indent="0">
              <a:buNone/>
              <a:defRPr sz="3400"/>
            </a:lvl3pPr>
            <a:lvl4pPr marL="4702497" indent="0">
              <a:buNone/>
              <a:defRPr sz="3100"/>
            </a:lvl4pPr>
            <a:lvl5pPr marL="6269993" indent="0">
              <a:buNone/>
              <a:defRPr sz="3100"/>
            </a:lvl5pPr>
            <a:lvl6pPr marL="7837492" indent="0">
              <a:buNone/>
              <a:defRPr sz="3100"/>
            </a:lvl6pPr>
            <a:lvl7pPr marL="9404991" indent="0">
              <a:buNone/>
              <a:defRPr sz="3100"/>
            </a:lvl7pPr>
            <a:lvl8pPr marL="10972490" indent="0">
              <a:buNone/>
              <a:defRPr sz="3100"/>
            </a:lvl8pPr>
            <a:lvl9pPr marL="12539989"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F864F-B456-42C9-87C3-D815E18386AA}" type="datetimeFigureOut">
              <a:rPr lang="en-US" smtClean="0"/>
              <a:pPr/>
              <a:t>6/23/2013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D879E-53E2-4AB1-9E6F-53A029162D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1"/>
            <a:ext cx="19751040" cy="5486400"/>
          </a:xfrm>
          <a:prstGeom prst="rect">
            <a:avLst/>
          </a:prstGeom>
        </p:spPr>
        <p:txBody>
          <a:bodyPr vert="horz" lIns="313499" tIns="156750" rIns="313499" bIns="15675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7680965"/>
            <a:ext cx="19751040" cy="21724622"/>
          </a:xfrm>
          <a:prstGeom prst="rect">
            <a:avLst/>
          </a:prstGeom>
        </p:spPr>
        <p:txBody>
          <a:bodyPr vert="horz" lIns="313499" tIns="156750" rIns="313499" bIns="1567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30510483"/>
            <a:ext cx="5120640" cy="1752601"/>
          </a:xfrm>
          <a:prstGeom prst="rect">
            <a:avLst/>
          </a:prstGeom>
        </p:spPr>
        <p:txBody>
          <a:bodyPr vert="horz" lIns="313499" tIns="156750" rIns="313499" bIns="156750" rtlCol="0" anchor="ctr"/>
          <a:lstStyle>
            <a:lvl1pPr algn="l">
              <a:defRPr sz="4000">
                <a:solidFill>
                  <a:schemeClr val="tx1">
                    <a:tint val="75000"/>
                  </a:schemeClr>
                </a:solidFill>
              </a:defRPr>
            </a:lvl1pPr>
          </a:lstStyle>
          <a:p>
            <a:fld id="{9B3F864F-B456-42C9-87C3-D815E18386AA}" type="datetimeFigureOut">
              <a:rPr lang="en-US" smtClean="0"/>
              <a:pPr/>
              <a:t>6/23/2013</a:t>
            </a:fld>
            <a:endParaRPr lang="en-US"/>
          </a:p>
        </p:txBody>
      </p:sp>
      <p:sp>
        <p:nvSpPr>
          <p:cNvPr id="5" name="Footer Placeholder 4"/>
          <p:cNvSpPr>
            <a:spLocks noGrp="1"/>
          </p:cNvSpPr>
          <p:nvPr>
            <p:ph type="ftr" sz="quarter" idx="3"/>
          </p:nvPr>
        </p:nvSpPr>
        <p:spPr>
          <a:xfrm>
            <a:off x="7498080" y="30510483"/>
            <a:ext cx="6949440" cy="1752601"/>
          </a:xfrm>
          <a:prstGeom prst="rect">
            <a:avLst/>
          </a:prstGeom>
        </p:spPr>
        <p:txBody>
          <a:bodyPr vert="horz" lIns="313499" tIns="156750" rIns="313499" bIns="15675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30510483"/>
            <a:ext cx="5120640" cy="1752601"/>
          </a:xfrm>
          <a:prstGeom prst="rect">
            <a:avLst/>
          </a:prstGeom>
        </p:spPr>
        <p:txBody>
          <a:bodyPr vert="horz" lIns="313499" tIns="156750" rIns="313499" bIns="156750" rtlCol="0" anchor="ctr"/>
          <a:lstStyle>
            <a:lvl1pPr algn="r">
              <a:defRPr sz="4000">
                <a:solidFill>
                  <a:schemeClr val="tx1">
                    <a:tint val="75000"/>
                  </a:schemeClr>
                </a:solidFill>
              </a:defRPr>
            </a:lvl1pPr>
          </a:lstStyle>
          <a:p>
            <a:fld id="{CBAD879E-53E2-4AB1-9E6F-53A029162D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998" rtl="0" eaLnBrk="1" latinLnBrk="0" hangingPunct="1">
        <a:spcBef>
          <a:spcPct val="0"/>
        </a:spcBef>
        <a:buNone/>
        <a:defRPr sz="15100" kern="1200">
          <a:solidFill>
            <a:schemeClr val="tx1"/>
          </a:solidFill>
          <a:latin typeface="+mj-lt"/>
          <a:ea typeface="+mj-ea"/>
          <a:cs typeface="+mj-cs"/>
        </a:defRPr>
      </a:lvl1pPr>
    </p:titleStyle>
    <p:bodyStyle>
      <a:lvl1pPr marL="1175625" indent="-1175625" algn="l" defTabSz="3134998" rtl="0" eaLnBrk="1" latinLnBrk="0" hangingPunct="1">
        <a:spcBef>
          <a:spcPct val="20000"/>
        </a:spcBef>
        <a:buFont typeface="Arial" pitchFamily="34" charset="0"/>
        <a:buChar char="•"/>
        <a:defRPr sz="11100" kern="1200">
          <a:solidFill>
            <a:schemeClr val="tx1"/>
          </a:solidFill>
          <a:latin typeface="+mn-lt"/>
          <a:ea typeface="+mn-ea"/>
          <a:cs typeface="+mn-cs"/>
        </a:defRPr>
      </a:lvl1pPr>
      <a:lvl2pPr marL="2547184" indent="-979688" algn="l" defTabSz="3134998" rtl="0" eaLnBrk="1" latinLnBrk="0" hangingPunct="1">
        <a:spcBef>
          <a:spcPct val="20000"/>
        </a:spcBef>
        <a:buFont typeface="Arial" pitchFamily="34" charset="0"/>
        <a:buChar char="–"/>
        <a:defRPr sz="9500" kern="1200">
          <a:solidFill>
            <a:schemeClr val="tx1"/>
          </a:solidFill>
          <a:latin typeface="+mn-lt"/>
          <a:ea typeface="+mn-ea"/>
          <a:cs typeface="+mn-cs"/>
        </a:defRPr>
      </a:lvl2pPr>
      <a:lvl3pPr marL="3918746" indent="-783748" algn="l" defTabSz="3134998"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6245" indent="-783748" algn="l" defTabSz="3134998" rtl="0" eaLnBrk="1" latinLnBrk="0" hangingPunct="1">
        <a:spcBef>
          <a:spcPct val="20000"/>
        </a:spcBef>
        <a:buFont typeface="Arial" pitchFamily="34" charset="0"/>
        <a:buChar char="–"/>
        <a:defRPr sz="6800" kern="1200">
          <a:solidFill>
            <a:schemeClr val="tx1"/>
          </a:solidFill>
          <a:latin typeface="+mn-lt"/>
          <a:ea typeface="+mn-ea"/>
          <a:cs typeface="+mn-cs"/>
        </a:defRPr>
      </a:lvl4pPr>
      <a:lvl5pPr marL="7053744" indent="-783748" algn="l" defTabSz="3134998" rtl="0" eaLnBrk="1" latinLnBrk="0" hangingPunct="1">
        <a:spcBef>
          <a:spcPct val="20000"/>
        </a:spcBef>
        <a:buFont typeface="Arial" pitchFamily="34" charset="0"/>
        <a:buChar char="»"/>
        <a:defRPr sz="6800" kern="1200">
          <a:solidFill>
            <a:schemeClr val="tx1"/>
          </a:solidFill>
          <a:latin typeface="+mn-lt"/>
          <a:ea typeface="+mn-ea"/>
          <a:cs typeface="+mn-cs"/>
        </a:defRPr>
      </a:lvl5pPr>
      <a:lvl6pPr marL="8621240" indent="-783748" algn="l" defTabSz="3134998" rtl="0" eaLnBrk="1" latinLnBrk="0" hangingPunct="1">
        <a:spcBef>
          <a:spcPct val="20000"/>
        </a:spcBef>
        <a:buFont typeface="Arial" pitchFamily="34" charset="0"/>
        <a:buChar char="•"/>
        <a:defRPr sz="6800" kern="1200">
          <a:solidFill>
            <a:schemeClr val="tx1"/>
          </a:solidFill>
          <a:latin typeface="+mn-lt"/>
          <a:ea typeface="+mn-ea"/>
          <a:cs typeface="+mn-cs"/>
        </a:defRPr>
      </a:lvl6pPr>
      <a:lvl7pPr marL="10188739" indent="-783748" algn="l" defTabSz="3134998" rtl="0" eaLnBrk="1" latinLnBrk="0" hangingPunct="1">
        <a:spcBef>
          <a:spcPct val="20000"/>
        </a:spcBef>
        <a:buFont typeface="Arial" pitchFamily="34" charset="0"/>
        <a:buChar char="•"/>
        <a:defRPr sz="6800" kern="1200">
          <a:solidFill>
            <a:schemeClr val="tx1"/>
          </a:solidFill>
          <a:latin typeface="+mn-lt"/>
          <a:ea typeface="+mn-ea"/>
          <a:cs typeface="+mn-cs"/>
        </a:defRPr>
      </a:lvl7pPr>
      <a:lvl8pPr marL="11756238" indent="-783748" algn="l" defTabSz="3134998" rtl="0" eaLnBrk="1" latinLnBrk="0" hangingPunct="1">
        <a:spcBef>
          <a:spcPct val="20000"/>
        </a:spcBef>
        <a:buFont typeface="Arial" pitchFamily="34" charset="0"/>
        <a:buChar char="•"/>
        <a:defRPr sz="6800" kern="1200">
          <a:solidFill>
            <a:schemeClr val="tx1"/>
          </a:solidFill>
          <a:latin typeface="+mn-lt"/>
          <a:ea typeface="+mn-ea"/>
          <a:cs typeface="+mn-cs"/>
        </a:defRPr>
      </a:lvl8pPr>
      <a:lvl9pPr marL="13323737" indent="-783748" algn="l" defTabSz="3134998" rtl="0" eaLnBrk="1" latinLnBrk="0" hangingPunct="1">
        <a:spcBef>
          <a:spcPct val="20000"/>
        </a:spcBef>
        <a:buFont typeface="Arial" pitchFamily="34" charset="0"/>
        <a:buChar char="•"/>
        <a:defRPr sz="6800" kern="1200">
          <a:solidFill>
            <a:schemeClr val="tx1"/>
          </a:solidFill>
          <a:latin typeface="+mn-lt"/>
          <a:ea typeface="+mn-ea"/>
          <a:cs typeface="+mn-cs"/>
        </a:defRPr>
      </a:lvl9pPr>
    </p:bodyStyle>
    <p:otherStyle>
      <a:defPPr>
        <a:defRPr lang="en-US"/>
      </a:defPPr>
      <a:lvl1pPr marL="0" algn="l" defTabSz="3134998" rtl="0" eaLnBrk="1" latinLnBrk="0" hangingPunct="1">
        <a:defRPr sz="6200" kern="1200">
          <a:solidFill>
            <a:schemeClr val="tx1"/>
          </a:solidFill>
          <a:latin typeface="+mn-lt"/>
          <a:ea typeface="+mn-ea"/>
          <a:cs typeface="+mn-cs"/>
        </a:defRPr>
      </a:lvl1pPr>
      <a:lvl2pPr marL="1567499" algn="l" defTabSz="3134998" rtl="0" eaLnBrk="1" latinLnBrk="0" hangingPunct="1">
        <a:defRPr sz="6200" kern="1200">
          <a:solidFill>
            <a:schemeClr val="tx1"/>
          </a:solidFill>
          <a:latin typeface="+mn-lt"/>
          <a:ea typeface="+mn-ea"/>
          <a:cs typeface="+mn-cs"/>
        </a:defRPr>
      </a:lvl2pPr>
      <a:lvl3pPr marL="3134998" algn="l" defTabSz="3134998" rtl="0" eaLnBrk="1" latinLnBrk="0" hangingPunct="1">
        <a:defRPr sz="6200" kern="1200">
          <a:solidFill>
            <a:schemeClr val="tx1"/>
          </a:solidFill>
          <a:latin typeface="+mn-lt"/>
          <a:ea typeface="+mn-ea"/>
          <a:cs typeface="+mn-cs"/>
        </a:defRPr>
      </a:lvl3pPr>
      <a:lvl4pPr marL="4702497" algn="l" defTabSz="3134998" rtl="0" eaLnBrk="1" latinLnBrk="0" hangingPunct="1">
        <a:defRPr sz="6200" kern="1200">
          <a:solidFill>
            <a:schemeClr val="tx1"/>
          </a:solidFill>
          <a:latin typeface="+mn-lt"/>
          <a:ea typeface="+mn-ea"/>
          <a:cs typeface="+mn-cs"/>
        </a:defRPr>
      </a:lvl4pPr>
      <a:lvl5pPr marL="6269993" algn="l" defTabSz="3134998" rtl="0" eaLnBrk="1" latinLnBrk="0" hangingPunct="1">
        <a:defRPr sz="6200" kern="1200">
          <a:solidFill>
            <a:schemeClr val="tx1"/>
          </a:solidFill>
          <a:latin typeface="+mn-lt"/>
          <a:ea typeface="+mn-ea"/>
          <a:cs typeface="+mn-cs"/>
        </a:defRPr>
      </a:lvl5pPr>
      <a:lvl6pPr marL="7837492" algn="l" defTabSz="3134998" rtl="0" eaLnBrk="1" latinLnBrk="0" hangingPunct="1">
        <a:defRPr sz="6200" kern="1200">
          <a:solidFill>
            <a:schemeClr val="tx1"/>
          </a:solidFill>
          <a:latin typeface="+mn-lt"/>
          <a:ea typeface="+mn-ea"/>
          <a:cs typeface="+mn-cs"/>
        </a:defRPr>
      </a:lvl6pPr>
      <a:lvl7pPr marL="9404991" algn="l" defTabSz="3134998" rtl="0" eaLnBrk="1" latinLnBrk="0" hangingPunct="1">
        <a:defRPr sz="6200" kern="1200">
          <a:solidFill>
            <a:schemeClr val="tx1"/>
          </a:solidFill>
          <a:latin typeface="+mn-lt"/>
          <a:ea typeface="+mn-ea"/>
          <a:cs typeface="+mn-cs"/>
        </a:defRPr>
      </a:lvl7pPr>
      <a:lvl8pPr marL="10972490" algn="l" defTabSz="3134998" rtl="0" eaLnBrk="1" latinLnBrk="0" hangingPunct="1">
        <a:defRPr sz="6200" kern="1200">
          <a:solidFill>
            <a:schemeClr val="tx1"/>
          </a:solidFill>
          <a:latin typeface="+mn-lt"/>
          <a:ea typeface="+mn-ea"/>
          <a:cs typeface="+mn-cs"/>
        </a:defRPr>
      </a:lvl8pPr>
      <a:lvl9pPr marL="12539989" algn="l" defTabSz="3134998"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gi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Box 117"/>
          <p:cNvSpPr txBox="1"/>
          <p:nvPr/>
        </p:nvSpPr>
        <p:spPr>
          <a:xfrm>
            <a:off x="13276729" y="22803537"/>
            <a:ext cx="7315200" cy="6124754"/>
          </a:xfrm>
          <a:prstGeom prst="rect">
            <a:avLst/>
          </a:prstGeom>
          <a:noFill/>
        </p:spPr>
        <p:txBody>
          <a:bodyPr wrap="square" lIns="91439" tIns="45720" rIns="91439" bIns="45720" rtlCol="0">
            <a:spAutoFit/>
          </a:bodyPr>
          <a:lstStyle/>
          <a:p>
            <a:r>
              <a:rPr lang="en-US" sz="2800" b="1" dirty="0"/>
              <a:t>Volunteers.</a:t>
            </a:r>
          </a:p>
          <a:p>
            <a:r>
              <a:rPr lang="en-US" sz="2800" b="1" dirty="0"/>
              <a:t>Lori Levin, General co-Chair</a:t>
            </a:r>
          </a:p>
          <a:p>
            <a:r>
              <a:rPr lang="en-US" sz="2800" b="1" dirty="0" err="1"/>
              <a:t>Dragomir</a:t>
            </a:r>
            <a:r>
              <a:rPr lang="en-US" sz="2800" b="1" dirty="0"/>
              <a:t> </a:t>
            </a:r>
            <a:r>
              <a:rPr lang="en-US" sz="2800" b="1" dirty="0" err="1"/>
              <a:t>Radev</a:t>
            </a:r>
            <a:r>
              <a:rPr lang="en-US" sz="2800" b="1" dirty="0"/>
              <a:t>, Program Chair</a:t>
            </a:r>
          </a:p>
          <a:p>
            <a:r>
              <a:rPr lang="en-US" sz="2800" b="1" dirty="0" err="1"/>
              <a:t>Dragomir</a:t>
            </a:r>
            <a:r>
              <a:rPr lang="en-US" sz="2800" b="1" dirty="0"/>
              <a:t> </a:t>
            </a:r>
            <a:r>
              <a:rPr lang="en-US" sz="2800" b="1" dirty="0" err="1"/>
              <a:t>Radev</a:t>
            </a:r>
            <a:r>
              <a:rPr lang="en-US" sz="2800" b="1" dirty="0"/>
              <a:t>, Head Coach</a:t>
            </a:r>
          </a:p>
          <a:p>
            <a:r>
              <a:rPr lang="en-US" sz="2800" b="1" dirty="0"/>
              <a:t>Mary Jo </a:t>
            </a:r>
            <a:r>
              <a:rPr lang="en-US" sz="2800" b="1" dirty="0" err="1"/>
              <a:t>Bensasi</a:t>
            </a:r>
            <a:r>
              <a:rPr lang="en-US" sz="2800" b="1" dirty="0"/>
              <a:t>, Administration</a:t>
            </a:r>
          </a:p>
          <a:p>
            <a:r>
              <a:rPr lang="en-US" sz="2800" b="1" dirty="0"/>
              <a:t>Patrick </a:t>
            </a:r>
            <a:r>
              <a:rPr lang="en-US" sz="2800" b="1" dirty="0" err="1"/>
              <a:t>Littell</a:t>
            </a:r>
            <a:r>
              <a:rPr lang="en-US" sz="2800" b="1" dirty="0"/>
              <a:t>, Canadian Coach</a:t>
            </a:r>
          </a:p>
          <a:p>
            <a:r>
              <a:rPr lang="en-US" sz="2800" b="1" dirty="0"/>
              <a:t>Adam </a:t>
            </a:r>
            <a:r>
              <a:rPr lang="en-US" sz="2800" b="1" dirty="0" err="1"/>
              <a:t>Hesterberg</a:t>
            </a:r>
            <a:r>
              <a:rPr lang="en-US" sz="2800" b="1" dirty="0"/>
              <a:t>, Coach</a:t>
            </a:r>
          </a:p>
          <a:p>
            <a:r>
              <a:rPr lang="en-US" sz="2800" b="1" dirty="0"/>
              <a:t>Amy </a:t>
            </a:r>
            <a:r>
              <a:rPr lang="en-US" sz="2800" b="1" dirty="0" err="1"/>
              <a:t>Troyani</a:t>
            </a:r>
            <a:r>
              <a:rPr lang="en-US" sz="2800" b="1" dirty="0"/>
              <a:t>, School Liaison</a:t>
            </a:r>
          </a:p>
          <a:p>
            <a:r>
              <a:rPr lang="en-US" sz="2800" b="1" dirty="0"/>
              <a:t>James </a:t>
            </a:r>
            <a:r>
              <a:rPr lang="en-US" sz="2800" b="1" dirty="0" err="1"/>
              <a:t>Pustejovsky</a:t>
            </a:r>
            <a:r>
              <a:rPr lang="en-US" sz="2800" b="1" dirty="0"/>
              <a:t>, Sponsorship Chair</a:t>
            </a:r>
          </a:p>
          <a:p>
            <a:r>
              <a:rPr lang="en-US" sz="2800" b="1" dirty="0"/>
              <a:t>Ben </a:t>
            </a:r>
            <a:r>
              <a:rPr lang="en-US" sz="2800" b="1" dirty="0" err="1"/>
              <a:t>Piché</a:t>
            </a:r>
            <a:r>
              <a:rPr lang="en-US" sz="2800" b="1" dirty="0"/>
              <a:t>, Web</a:t>
            </a:r>
          </a:p>
          <a:p>
            <a:r>
              <a:rPr lang="en-US" sz="2800" b="1" dirty="0"/>
              <a:t>Graham Morehead, Web</a:t>
            </a:r>
          </a:p>
          <a:p>
            <a:r>
              <a:rPr lang="en-US" sz="2800" b="1" dirty="0"/>
              <a:t>Jim Bauman, LSA </a:t>
            </a:r>
            <a:r>
              <a:rPr lang="en-US" sz="2800" b="1" dirty="0" smtClean="0"/>
              <a:t>observer</a:t>
            </a:r>
          </a:p>
          <a:p>
            <a:r>
              <a:rPr lang="en-US" sz="2800" b="1" dirty="0" smtClean="0"/>
              <a:t>Around 40 </a:t>
            </a:r>
            <a:r>
              <a:rPr lang="en-US" sz="2800" b="1" dirty="0" err="1" smtClean="0"/>
              <a:t>univiersity</a:t>
            </a:r>
            <a:r>
              <a:rPr lang="en-US" sz="2800" b="1" dirty="0" smtClean="0"/>
              <a:t> site hosts</a:t>
            </a:r>
          </a:p>
          <a:p>
            <a:r>
              <a:rPr lang="en-US" sz="2800" b="1" dirty="0" smtClean="0"/>
              <a:t>Around 60 high school site hosts</a:t>
            </a:r>
            <a:endParaRPr lang="en-US" sz="2800" b="1" dirty="0"/>
          </a:p>
        </p:txBody>
      </p:sp>
      <p:sp>
        <p:nvSpPr>
          <p:cNvPr id="82" name="Rectangle 81"/>
          <p:cNvSpPr/>
          <p:nvPr/>
        </p:nvSpPr>
        <p:spPr>
          <a:xfrm>
            <a:off x="645459" y="7232073"/>
            <a:ext cx="3554507" cy="997527"/>
          </a:xfrm>
          <a:prstGeom prst="rect">
            <a:avLst/>
          </a:prstGeom>
          <a:solidFill>
            <a:srgbClr val="FFEA2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20" rIns="91439" bIns="45720" rtlCol="0" anchor="ctr"/>
          <a:lstStyle/>
          <a:p>
            <a:pPr algn="ctr"/>
            <a:endParaRPr lang="en-US"/>
          </a:p>
        </p:txBody>
      </p:sp>
      <p:grpSp>
        <p:nvGrpSpPr>
          <p:cNvPr id="4" name="Group 3"/>
          <p:cNvGrpSpPr>
            <a:grpSpLocks/>
          </p:cNvGrpSpPr>
          <p:nvPr/>
        </p:nvGrpSpPr>
        <p:grpSpPr bwMode="auto">
          <a:xfrm>
            <a:off x="3810000" y="2590799"/>
            <a:ext cx="15697214" cy="2743200"/>
            <a:chOff x="555620" y="560388"/>
            <a:chExt cx="6021393" cy="893762"/>
          </a:xfrm>
        </p:grpSpPr>
        <p:grpSp>
          <p:nvGrpSpPr>
            <p:cNvPr id="5" name="Group 19"/>
            <p:cNvGrpSpPr>
              <a:grpSpLocks/>
            </p:cNvGrpSpPr>
            <p:nvPr/>
          </p:nvGrpSpPr>
          <p:grpSpPr bwMode="auto">
            <a:xfrm>
              <a:off x="555620" y="560388"/>
              <a:ext cx="5943595" cy="893762"/>
              <a:chOff x="8736" y="3665"/>
              <a:chExt cx="8064" cy="519"/>
            </a:xfrm>
          </p:grpSpPr>
          <p:pic>
            <p:nvPicPr>
              <p:cNvPr id="12" name="Picture 10" descr="naclo"/>
              <p:cNvPicPr>
                <a:picLocks noChangeAspect="1" noChangeArrowheads="1"/>
              </p:cNvPicPr>
              <p:nvPr/>
            </p:nvPicPr>
            <p:blipFill>
              <a:blip r:embed="rId2" cstate="print"/>
              <a:srcRect l="15935" r="78571"/>
              <a:stretch>
                <a:fillRect/>
              </a:stretch>
            </p:blipFill>
            <p:spPr bwMode="auto">
              <a:xfrm>
                <a:off x="10001" y="3683"/>
                <a:ext cx="452" cy="501"/>
              </a:xfrm>
              <a:prstGeom prst="rect">
                <a:avLst/>
              </a:prstGeom>
              <a:noFill/>
              <a:ln w="9525">
                <a:noFill/>
                <a:miter lim="800000"/>
                <a:headEnd/>
                <a:tailEnd/>
              </a:ln>
            </p:spPr>
          </p:pic>
          <p:sp>
            <p:nvSpPr>
              <p:cNvPr id="13" name="Oval 6"/>
              <p:cNvSpPr>
                <a:spLocks noChangeArrowheads="1"/>
              </p:cNvSpPr>
              <p:nvPr/>
            </p:nvSpPr>
            <p:spPr bwMode="auto">
              <a:xfrm>
                <a:off x="8736" y="3674"/>
                <a:ext cx="1265" cy="486"/>
              </a:xfrm>
              <a:prstGeom prst="ellipse">
                <a:avLst/>
              </a:prstGeom>
              <a:solidFill>
                <a:schemeClr val="accent1"/>
              </a:solidFill>
              <a:ln w="9525" algn="ctr">
                <a:solidFill>
                  <a:schemeClr val="accent1"/>
                </a:solidFill>
                <a:round/>
                <a:headEnd/>
                <a:tailEnd/>
              </a:ln>
            </p:spPr>
            <p:txBody>
              <a:bodyPr lIns="94040" tIns="47020" rIns="94040" bIns="47020"/>
              <a:lstStyle/>
              <a:p>
                <a:pPr defTabSz="3868709"/>
                <a:endParaRPr lang="en-US" sz="8000" dirty="0">
                  <a:latin typeface="Calibri" pitchFamily="34" charset="0"/>
                </a:endParaRPr>
              </a:p>
            </p:txBody>
          </p:sp>
          <p:sp>
            <p:nvSpPr>
              <p:cNvPr id="14" name="Oval 10"/>
              <p:cNvSpPr>
                <a:spLocks noChangeArrowheads="1"/>
              </p:cNvSpPr>
              <p:nvPr/>
            </p:nvSpPr>
            <p:spPr bwMode="auto">
              <a:xfrm>
                <a:off x="15738" y="3709"/>
                <a:ext cx="1062" cy="408"/>
              </a:xfrm>
              <a:prstGeom prst="ellipse">
                <a:avLst/>
              </a:prstGeom>
              <a:solidFill>
                <a:schemeClr val="tx1"/>
              </a:solidFill>
              <a:ln w="9525" algn="ctr">
                <a:solidFill>
                  <a:schemeClr val="accent1"/>
                </a:solidFill>
                <a:round/>
                <a:headEnd/>
                <a:tailEnd/>
              </a:ln>
            </p:spPr>
            <p:txBody>
              <a:bodyPr lIns="94040" tIns="47020" rIns="94040" bIns="47020"/>
              <a:lstStyle/>
              <a:p>
                <a:pPr defTabSz="3868709"/>
                <a:endParaRPr lang="en-US" sz="8000" dirty="0">
                  <a:solidFill>
                    <a:srgbClr val="4C126C"/>
                  </a:solidFill>
                  <a:latin typeface="Calibri" pitchFamily="34" charset="0"/>
                </a:endParaRPr>
              </a:p>
            </p:txBody>
          </p:sp>
          <p:pic>
            <p:nvPicPr>
              <p:cNvPr id="15" name="Picture 10" descr="naclo"/>
              <p:cNvPicPr>
                <a:picLocks noChangeAspect="1" noChangeArrowheads="1"/>
              </p:cNvPicPr>
              <p:nvPr/>
            </p:nvPicPr>
            <p:blipFill>
              <a:blip r:embed="rId2" cstate="print"/>
              <a:srcRect l="15935" r="78571"/>
              <a:stretch>
                <a:fillRect/>
              </a:stretch>
            </p:blipFill>
            <p:spPr bwMode="auto">
              <a:xfrm>
                <a:off x="11718" y="3674"/>
                <a:ext cx="451" cy="502"/>
              </a:xfrm>
              <a:prstGeom prst="rect">
                <a:avLst/>
              </a:prstGeom>
              <a:noFill/>
              <a:ln w="9525">
                <a:noFill/>
                <a:miter lim="800000"/>
                <a:headEnd/>
                <a:tailEnd/>
              </a:ln>
            </p:spPr>
          </p:pic>
          <p:sp>
            <p:nvSpPr>
              <p:cNvPr id="16" name="Oval 33"/>
              <p:cNvSpPr>
                <a:spLocks noChangeArrowheads="1"/>
              </p:cNvSpPr>
              <p:nvPr/>
            </p:nvSpPr>
            <p:spPr bwMode="auto">
              <a:xfrm>
                <a:off x="10453" y="3674"/>
                <a:ext cx="1265" cy="486"/>
              </a:xfrm>
              <a:prstGeom prst="ellipse">
                <a:avLst/>
              </a:prstGeom>
              <a:solidFill>
                <a:srgbClr val="72BFC5"/>
              </a:solidFill>
              <a:ln w="9525" algn="ctr">
                <a:solidFill>
                  <a:srgbClr val="72BFC5"/>
                </a:solidFill>
                <a:round/>
                <a:headEnd/>
                <a:tailEnd/>
              </a:ln>
            </p:spPr>
            <p:txBody>
              <a:bodyPr lIns="94040" tIns="47020" rIns="94040" bIns="47020"/>
              <a:lstStyle/>
              <a:p>
                <a:pPr defTabSz="3868709"/>
                <a:endParaRPr lang="en-US" sz="8000" dirty="0">
                  <a:latin typeface="Calibri" pitchFamily="34" charset="0"/>
                </a:endParaRPr>
              </a:p>
            </p:txBody>
          </p:sp>
          <p:pic>
            <p:nvPicPr>
              <p:cNvPr id="17" name="Picture 10" descr="naclo"/>
              <p:cNvPicPr>
                <a:picLocks noChangeAspect="1" noChangeArrowheads="1"/>
              </p:cNvPicPr>
              <p:nvPr/>
            </p:nvPicPr>
            <p:blipFill>
              <a:blip r:embed="rId2" cstate="print"/>
              <a:srcRect l="15935" r="78571"/>
              <a:stretch>
                <a:fillRect/>
              </a:stretch>
            </p:blipFill>
            <p:spPr bwMode="auto">
              <a:xfrm>
                <a:off x="13434" y="3683"/>
                <a:ext cx="452" cy="501"/>
              </a:xfrm>
              <a:prstGeom prst="rect">
                <a:avLst/>
              </a:prstGeom>
              <a:noFill/>
              <a:ln w="9525">
                <a:noFill/>
                <a:miter lim="800000"/>
                <a:headEnd/>
                <a:tailEnd/>
              </a:ln>
            </p:spPr>
          </p:pic>
          <p:pic>
            <p:nvPicPr>
              <p:cNvPr id="18" name="Picture 10" descr="naclo"/>
              <p:cNvPicPr>
                <a:picLocks noChangeAspect="1" noChangeArrowheads="1"/>
              </p:cNvPicPr>
              <p:nvPr/>
            </p:nvPicPr>
            <p:blipFill>
              <a:blip r:embed="rId2" cstate="print"/>
              <a:srcRect l="15935" r="78571"/>
              <a:stretch>
                <a:fillRect/>
              </a:stretch>
            </p:blipFill>
            <p:spPr bwMode="auto">
              <a:xfrm>
                <a:off x="15174" y="3665"/>
                <a:ext cx="451" cy="502"/>
              </a:xfrm>
              <a:prstGeom prst="rect">
                <a:avLst/>
              </a:prstGeom>
              <a:noFill/>
              <a:ln w="9525">
                <a:noFill/>
                <a:miter lim="800000"/>
                <a:headEnd/>
                <a:tailEnd/>
              </a:ln>
            </p:spPr>
          </p:pic>
          <p:sp>
            <p:nvSpPr>
              <p:cNvPr id="19" name="Oval 37"/>
              <p:cNvSpPr>
                <a:spLocks noChangeArrowheads="1"/>
              </p:cNvSpPr>
              <p:nvPr/>
            </p:nvSpPr>
            <p:spPr bwMode="auto">
              <a:xfrm>
                <a:off x="13909" y="3674"/>
                <a:ext cx="1265" cy="486"/>
              </a:xfrm>
              <a:prstGeom prst="ellipse">
                <a:avLst/>
              </a:prstGeom>
              <a:solidFill>
                <a:srgbClr val="161645"/>
              </a:solidFill>
              <a:ln w="9525" algn="ctr">
                <a:solidFill>
                  <a:srgbClr val="19194D"/>
                </a:solidFill>
                <a:round/>
                <a:headEnd/>
                <a:tailEnd/>
              </a:ln>
            </p:spPr>
            <p:txBody>
              <a:bodyPr lIns="94040" tIns="47020" rIns="94040" bIns="47020"/>
              <a:lstStyle/>
              <a:p>
                <a:pPr defTabSz="3868709"/>
                <a:endParaRPr lang="en-US" sz="8000" dirty="0">
                  <a:latin typeface="Calibri" pitchFamily="34" charset="0"/>
                </a:endParaRPr>
              </a:p>
            </p:txBody>
          </p:sp>
          <p:sp>
            <p:nvSpPr>
              <p:cNvPr id="20" name="Oval 39"/>
              <p:cNvSpPr>
                <a:spLocks noChangeArrowheads="1"/>
              </p:cNvSpPr>
              <p:nvPr/>
            </p:nvSpPr>
            <p:spPr bwMode="auto">
              <a:xfrm>
                <a:off x="12169" y="3674"/>
                <a:ext cx="1265" cy="486"/>
              </a:xfrm>
              <a:prstGeom prst="ellipse">
                <a:avLst/>
              </a:prstGeom>
              <a:solidFill>
                <a:srgbClr val="262673"/>
              </a:solidFill>
              <a:ln w="9525" algn="ctr">
                <a:solidFill>
                  <a:srgbClr val="262673"/>
                </a:solidFill>
                <a:round/>
                <a:headEnd/>
                <a:tailEnd/>
              </a:ln>
            </p:spPr>
            <p:txBody>
              <a:bodyPr lIns="94040" tIns="47020" rIns="94040" bIns="47020"/>
              <a:lstStyle/>
              <a:p>
                <a:pPr defTabSz="3868709"/>
                <a:endParaRPr lang="en-US" sz="8000" dirty="0">
                  <a:latin typeface="Calibri" pitchFamily="34" charset="0"/>
                </a:endParaRPr>
              </a:p>
            </p:txBody>
          </p:sp>
        </p:grpSp>
        <p:sp>
          <p:nvSpPr>
            <p:cNvPr id="6" name="Oval 20"/>
            <p:cNvSpPr>
              <a:spLocks noChangeArrowheads="1"/>
            </p:cNvSpPr>
            <p:nvPr/>
          </p:nvSpPr>
          <p:spPr bwMode="auto">
            <a:xfrm>
              <a:off x="5626100" y="560388"/>
              <a:ext cx="950913" cy="879475"/>
            </a:xfrm>
            <a:prstGeom prst="ellipse">
              <a:avLst/>
            </a:prstGeom>
            <a:noFill/>
            <a:ln w="38100">
              <a:solidFill>
                <a:schemeClr val="tx1"/>
              </a:solidFill>
              <a:round/>
              <a:headEnd/>
              <a:tailEnd/>
            </a:ln>
          </p:spPr>
          <p:txBody>
            <a:bodyPr wrap="none" anchor="ctr"/>
            <a:lstStyle/>
            <a:p>
              <a:endParaRPr lang="en-US" sz="6500" dirty="0">
                <a:latin typeface="Calibri" pitchFamily="34" charset="0"/>
              </a:endParaRPr>
            </a:p>
          </p:txBody>
        </p:sp>
        <p:sp>
          <p:nvSpPr>
            <p:cNvPr id="7" name="Text Box 21"/>
            <p:cNvSpPr txBox="1">
              <a:spLocks noChangeArrowheads="1"/>
            </p:cNvSpPr>
            <p:nvPr/>
          </p:nvSpPr>
          <p:spPr bwMode="auto">
            <a:xfrm>
              <a:off x="793750" y="639763"/>
              <a:ext cx="474663" cy="722848"/>
            </a:xfrm>
            <a:prstGeom prst="rect">
              <a:avLst/>
            </a:prstGeom>
            <a:noFill/>
            <a:ln w="9525">
              <a:noFill/>
              <a:miter lim="800000"/>
              <a:headEnd/>
              <a:tailEnd/>
            </a:ln>
          </p:spPr>
          <p:txBody>
            <a:bodyPr lIns="94040" tIns="47020" rIns="94040" bIns="47020">
              <a:spAutoFit/>
            </a:bodyPr>
            <a:lstStyle/>
            <a:p>
              <a:pPr defTabSz="941381">
                <a:spcBef>
                  <a:spcPct val="50000"/>
                </a:spcBef>
              </a:pPr>
              <a:r>
                <a:rPr lang="en-US" sz="13800" b="1" dirty="0">
                  <a:latin typeface="Calibri" pitchFamily="34" charset="0"/>
                </a:rPr>
                <a:t>n</a:t>
              </a:r>
            </a:p>
          </p:txBody>
        </p:sp>
        <p:sp>
          <p:nvSpPr>
            <p:cNvPr id="8" name="Text Box 24"/>
            <p:cNvSpPr txBox="1">
              <a:spLocks noChangeArrowheads="1"/>
            </p:cNvSpPr>
            <p:nvPr/>
          </p:nvSpPr>
          <p:spPr bwMode="auto">
            <a:xfrm>
              <a:off x="5875487" y="585215"/>
              <a:ext cx="474663" cy="722848"/>
            </a:xfrm>
            <a:prstGeom prst="rect">
              <a:avLst/>
            </a:prstGeom>
            <a:noFill/>
            <a:ln w="9525">
              <a:noFill/>
              <a:miter lim="800000"/>
              <a:headEnd/>
              <a:tailEnd/>
            </a:ln>
          </p:spPr>
          <p:txBody>
            <a:bodyPr lIns="94040" tIns="47020" rIns="94040" bIns="47020">
              <a:spAutoFit/>
            </a:bodyPr>
            <a:lstStyle/>
            <a:p>
              <a:pPr defTabSz="941381">
                <a:spcBef>
                  <a:spcPct val="50000"/>
                </a:spcBef>
              </a:pPr>
              <a:r>
                <a:rPr lang="en-US" sz="13800" b="1" dirty="0">
                  <a:solidFill>
                    <a:srgbClr val="CCFFFF"/>
                  </a:solidFill>
                  <a:latin typeface="Calibri" pitchFamily="34" charset="0"/>
                </a:rPr>
                <a:t>o</a:t>
              </a:r>
            </a:p>
          </p:txBody>
        </p:sp>
        <p:sp>
          <p:nvSpPr>
            <p:cNvPr id="9" name="Text Box 25"/>
            <p:cNvSpPr txBox="1">
              <a:spLocks noChangeArrowheads="1"/>
            </p:cNvSpPr>
            <p:nvPr/>
          </p:nvSpPr>
          <p:spPr bwMode="auto">
            <a:xfrm>
              <a:off x="4618595" y="634868"/>
              <a:ext cx="476250" cy="722848"/>
            </a:xfrm>
            <a:prstGeom prst="rect">
              <a:avLst/>
            </a:prstGeom>
            <a:noFill/>
            <a:ln w="9525">
              <a:noFill/>
              <a:miter lim="800000"/>
              <a:headEnd/>
              <a:tailEnd/>
            </a:ln>
          </p:spPr>
          <p:txBody>
            <a:bodyPr lIns="94040" tIns="47020" rIns="94040" bIns="47020">
              <a:spAutoFit/>
            </a:bodyPr>
            <a:lstStyle/>
            <a:p>
              <a:pPr defTabSz="941381">
                <a:spcBef>
                  <a:spcPct val="50000"/>
                </a:spcBef>
              </a:pPr>
              <a:r>
                <a:rPr lang="en-US" sz="13800" b="1" dirty="0">
                  <a:solidFill>
                    <a:schemeClr val="accent1"/>
                  </a:solidFill>
                  <a:latin typeface="Calibri" pitchFamily="34" charset="0"/>
                </a:rPr>
                <a:t>l</a:t>
              </a:r>
            </a:p>
          </p:txBody>
        </p:sp>
        <p:sp>
          <p:nvSpPr>
            <p:cNvPr id="10" name="Text Box 26"/>
            <p:cNvSpPr txBox="1">
              <a:spLocks noChangeArrowheads="1"/>
            </p:cNvSpPr>
            <p:nvPr/>
          </p:nvSpPr>
          <p:spPr bwMode="auto">
            <a:xfrm>
              <a:off x="3327400" y="639764"/>
              <a:ext cx="477838" cy="722848"/>
            </a:xfrm>
            <a:prstGeom prst="rect">
              <a:avLst/>
            </a:prstGeom>
            <a:noFill/>
            <a:ln w="9525">
              <a:noFill/>
              <a:miter lim="800000"/>
              <a:headEnd/>
              <a:tailEnd/>
            </a:ln>
          </p:spPr>
          <p:txBody>
            <a:bodyPr lIns="94040" tIns="47020" rIns="94040" bIns="47020">
              <a:spAutoFit/>
            </a:bodyPr>
            <a:lstStyle/>
            <a:p>
              <a:pPr defTabSz="941381">
                <a:spcBef>
                  <a:spcPct val="50000"/>
                </a:spcBef>
              </a:pPr>
              <a:r>
                <a:rPr lang="en-US" sz="13800" b="1" dirty="0">
                  <a:solidFill>
                    <a:srgbClr val="66CCFF"/>
                  </a:solidFill>
                  <a:latin typeface="Calibri" pitchFamily="34" charset="0"/>
                </a:rPr>
                <a:t>c</a:t>
              </a:r>
            </a:p>
          </p:txBody>
        </p:sp>
        <p:sp>
          <p:nvSpPr>
            <p:cNvPr id="11" name="Text Box 27"/>
            <p:cNvSpPr txBox="1">
              <a:spLocks noChangeArrowheads="1"/>
            </p:cNvSpPr>
            <p:nvPr/>
          </p:nvSpPr>
          <p:spPr bwMode="auto">
            <a:xfrm>
              <a:off x="2060575" y="639764"/>
              <a:ext cx="476250" cy="722848"/>
            </a:xfrm>
            <a:prstGeom prst="rect">
              <a:avLst/>
            </a:prstGeom>
            <a:noFill/>
            <a:ln w="9525">
              <a:noFill/>
              <a:miter lim="800000"/>
              <a:headEnd/>
              <a:tailEnd/>
            </a:ln>
          </p:spPr>
          <p:txBody>
            <a:bodyPr lIns="94040" tIns="47020" rIns="94040" bIns="47020">
              <a:spAutoFit/>
            </a:bodyPr>
            <a:lstStyle/>
            <a:p>
              <a:pPr defTabSz="941381">
                <a:spcBef>
                  <a:spcPct val="50000"/>
                </a:spcBef>
              </a:pPr>
              <a:r>
                <a:rPr lang="en-US" sz="13800" b="1" dirty="0">
                  <a:solidFill>
                    <a:srgbClr val="000066"/>
                  </a:solidFill>
                  <a:latin typeface="Calibri" pitchFamily="34" charset="0"/>
                </a:rPr>
                <a:t>a</a:t>
              </a:r>
            </a:p>
          </p:txBody>
        </p:sp>
      </p:grpSp>
      <p:sp>
        <p:nvSpPr>
          <p:cNvPr id="22" name="TextBox 21"/>
          <p:cNvSpPr txBox="1"/>
          <p:nvPr/>
        </p:nvSpPr>
        <p:spPr>
          <a:xfrm>
            <a:off x="3657600" y="5638800"/>
            <a:ext cx="18288000" cy="1046440"/>
          </a:xfrm>
          <a:prstGeom prst="rect">
            <a:avLst/>
          </a:prstGeom>
          <a:solidFill>
            <a:srgbClr val="FF0000"/>
          </a:solidFill>
        </p:spPr>
        <p:txBody>
          <a:bodyPr wrap="square" lIns="91439" tIns="45720" rIns="91439" bIns="45720" rtlCol="0">
            <a:spAutoFit/>
          </a:bodyPr>
          <a:lstStyle/>
          <a:p>
            <a:r>
              <a:rPr lang="en-US" b="1" dirty="0" smtClean="0">
                <a:solidFill>
                  <a:schemeClr val="bg1"/>
                </a:solidFill>
              </a:rPr>
              <a:t>North American Computational Linguistics Olympiad</a:t>
            </a:r>
            <a:endParaRPr lang="en-US" b="1" dirty="0">
              <a:solidFill>
                <a:schemeClr val="bg1"/>
              </a:solidFill>
            </a:endParaRPr>
          </a:p>
        </p:txBody>
      </p:sp>
      <p:sp>
        <p:nvSpPr>
          <p:cNvPr id="23" name="Rectangle 22"/>
          <p:cNvSpPr/>
          <p:nvPr/>
        </p:nvSpPr>
        <p:spPr>
          <a:xfrm>
            <a:off x="645462" y="748145"/>
            <a:ext cx="11403106" cy="1745673"/>
          </a:xfrm>
          <a:prstGeom prst="rect">
            <a:avLst/>
          </a:prstGeom>
          <a:solidFill>
            <a:srgbClr val="FFEA2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20" rIns="91439" bIns="45720" rtlCol="0" anchor="ctr"/>
          <a:lstStyle/>
          <a:p>
            <a:r>
              <a:rPr lang="en-US" b="1" dirty="0" smtClean="0">
                <a:solidFill>
                  <a:schemeClr val="tx1"/>
                </a:solidFill>
              </a:rPr>
              <a:t>http://www.naclo.cs.cmu.edu</a:t>
            </a:r>
          </a:p>
          <a:p>
            <a:r>
              <a:rPr lang="en-US" b="1" dirty="0" smtClean="0">
                <a:solidFill>
                  <a:schemeClr val="tx1"/>
                </a:solidFill>
              </a:rPr>
              <a:t>naclo13org@umich.edu</a:t>
            </a:r>
            <a:endParaRPr lang="en-US" b="1" dirty="0">
              <a:solidFill>
                <a:schemeClr val="tx1"/>
              </a:solidFill>
            </a:endParaRPr>
          </a:p>
        </p:txBody>
      </p:sp>
      <p:sp>
        <p:nvSpPr>
          <p:cNvPr id="24" name="TextBox 23"/>
          <p:cNvSpPr txBox="1"/>
          <p:nvPr/>
        </p:nvSpPr>
        <p:spPr>
          <a:xfrm>
            <a:off x="298080" y="7193973"/>
            <a:ext cx="12097869" cy="2369880"/>
          </a:xfrm>
          <a:prstGeom prst="rect">
            <a:avLst/>
          </a:prstGeom>
          <a:ln/>
        </p:spPr>
        <p:style>
          <a:lnRef idx="2">
            <a:schemeClr val="accent1"/>
          </a:lnRef>
          <a:fillRef idx="1">
            <a:schemeClr val="lt1"/>
          </a:fillRef>
          <a:effectRef idx="0">
            <a:schemeClr val="accent1"/>
          </a:effectRef>
          <a:fontRef idx="minor">
            <a:schemeClr val="dk1"/>
          </a:fontRef>
        </p:style>
        <p:txBody>
          <a:bodyPr wrap="square" lIns="91439" tIns="45720" rIns="91439" bIns="45720" rtlCol="0">
            <a:spAutoFit/>
          </a:bodyPr>
          <a:lstStyle/>
          <a:p>
            <a:r>
              <a:rPr lang="en-US" sz="4000" b="1" dirty="0"/>
              <a:t>What </a:t>
            </a:r>
            <a:r>
              <a:rPr lang="en-US" sz="4000" b="1" dirty="0" smtClean="0"/>
              <a:t>are linguistics Olympiads?</a:t>
            </a:r>
            <a:endParaRPr lang="en-US" sz="4000" b="1" dirty="0"/>
          </a:p>
          <a:p>
            <a:r>
              <a:rPr lang="en-US" sz="3600" dirty="0" smtClean="0"/>
              <a:t>Contests where </a:t>
            </a:r>
            <a:r>
              <a:rPr lang="en-US" sz="3600" dirty="0"/>
              <a:t>high school students learn about linguistics and language technologies by solving </a:t>
            </a:r>
            <a:r>
              <a:rPr lang="en-US" sz="3600" dirty="0" smtClean="0"/>
              <a:t>puzzles.   Each puzzle is self-contained.   There are no pre-requisites. </a:t>
            </a:r>
            <a:endParaRPr lang="en-US" sz="3600" dirty="0"/>
          </a:p>
        </p:txBody>
      </p:sp>
      <p:sp>
        <p:nvSpPr>
          <p:cNvPr id="88" name="Rectangle 87"/>
          <p:cNvSpPr/>
          <p:nvPr/>
        </p:nvSpPr>
        <p:spPr>
          <a:xfrm>
            <a:off x="12079754" y="29861743"/>
            <a:ext cx="9897035" cy="2743200"/>
          </a:xfrm>
          <a:prstGeom prst="rect">
            <a:avLst/>
          </a:prstGeom>
          <a:solidFill>
            <a:srgbClr val="FFEA2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20" rIns="91439" bIns="45720" rtlCol="0" anchor="ctr"/>
          <a:lstStyle/>
          <a:p>
            <a:r>
              <a:rPr lang="en-US" sz="5500" b="1" dirty="0">
                <a:solidFill>
                  <a:schemeClr val="tx1"/>
                </a:solidFill>
              </a:rPr>
              <a:t>International Linguistics Olympiad:  http://www.ioling.org</a:t>
            </a:r>
          </a:p>
        </p:txBody>
      </p:sp>
      <p:sp>
        <p:nvSpPr>
          <p:cNvPr id="100" name="TextBox 99"/>
          <p:cNvSpPr txBox="1"/>
          <p:nvPr/>
        </p:nvSpPr>
        <p:spPr>
          <a:xfrm>
            <a:off x="12863239" y="7177835"/>
            <a:ext cx="8267686" cy="4647426"/>
          </a:xfrm>
          <a:prstGeom prst="rect">
            <a:avLst/>
          </a:prstGeom>
        </p:spPr>
        <p:style>
          <a:lnRef idx="2">
            <a:schemeClr val="accent1"/>
          </a:lnRef>
          <a:fillRef idx="1">
            <a:schemeClr val="lt1"/>
          </a:fillRef>
          <a:effectRef idx="0">
            <a:schemeClr val="accent1"/>
          </a:effectRef>
          <a:fontRef idx="minor">
            <a:schemeClr val="dk1"/>
          </a:fontRef>
        </p:style>
        <p:txBody>
          <a:bodyPr wrap="square" lIns="91439" tIns="45720" rIns="91439" bIns="45720" rtlCol="0">
            <a:spAutoFit/>
          </a:bodyPr>
          <a:lstStyle/>
          <a:p>
            <a:r>
              <a:rPr lang="en-US" sz="4000" b="1" dirty="0"/>
              <a:t>Why </a:t>
            </a:r>
            <a:r>
              <a:rPr lang="en-US" sz="4000" b="1" dirty="0" smtClean="0"/>
              <a:t>are linguistics Olympiads important</a:t>
            </a:r>
            <a:r>
              <a:rPr lang="en-US" sz="4000" b="1" dirty="0"/>
              <a:t>?</a:t>
            </a:r>
          </a:p>
          <a:p>
            <a:r>
              <a:rPr lang="en-US" sz="3600" dirty="0" smtClean="0"/>
              <a:t>They introduce students </a:t>
            </a:r>
            <a:r>
              <a:rPr lang="en-US" sz="3600" dirty="0"/>
              <a:t>to linguistics and language technologies before </a:t>
            </a:r>
            <a:r>
              <a:rPr lang="en-US" sz="3600" dirty="0" smtClean="0"/>
              <a:t>college, and involve analytic reasoning, pattern recognition, hypothesis formation and testing, and appreciation of the diversity and intricacies of human language. </a:t>
            </a:r>
            <a:endParaRPr lang="en-US" sz="3600" dirty="0"/>
          </a:p>
        </p:txBody>
      </p:sp>
      <p:sp>
        <p:nvSpPr>
          <p:cNvPr id="103" name="Rectangle 102"/>
          <p:cNvSpPr/>
          <p:nvPr/>
        </p:nvSpPr>
        <p:spPr>
          <a:xfrm>
            <a:off x="13070140" y="21962360"/>
            <a:ext cx="7086601" cy="838201"/>
          </a:xfrm>
          <a:prstGeom prst="rect">
            <a:avLst/>
          </a:prstGeom>
          <a:solidFill>
            <a:srgbClr val="FFEA2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20" rIns="91439" bIns="45720" rtlCol="0" anchor="ctr"/>
          <a:lstStyle/>
          <a:p>
            <a:r>
              <a:rPr lang="en-US" sz="5500" b="1" dirty="0">
                <a:solidFill>
                  <a:schemeClr val="tx1"/>
                </a:solidFill>
              </a:rPr>
              <a:t>Who runs NACLO?</a:t>
            </a:r>
          </a:p>
        </p:txBody>
      </p:sp>
      <p:sp>
        <p:nvSpPr>
          <p:cNvPr id="104" name="Rectangle 103"/>
          <p:cNvSpPr/>
          <p:nvPr/>
        </p:nvSpPr>
        <p:spPr>
          <a:xfrm>
            <a:off x="645459" y="27681382"/>
            <a:ext cx="8001001" cy="914400"/>
          </a:xfrm>
          <a:prstGeom prst="rect">
            <a:avLst/>
          </a:prstGeom>
          <a:solidFill>
            <a:srgbClr val="FFEA2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20" rIns="91439" bIns="45720" rtlCol="0" anchor="ctr"/>
          <a:lstStyle/>
          <a:p>
            <a:r>
              <a:rPr lang="en-US" sz="4300" b="1" dirty="0">
                <a:solidFill>
                  <a:schemeClr val="tx1"/>
                </a:solidFill>
              </a:rPr>
              <a:t>Who sponsors NACLO?</a:t>
            </a:r>
          </a:p>
        </p:txBody>
      </p:sp>
      <p:pic>
        <p:nvPicPr>
          <p:cNvPr id="120" name="Picture 119" descr="nsf_logo.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459" y="30175197"/>
            <a:ext cx="6884894" cy="1330416"/>
          </a:xfrm>
          <a:prstGeom prst="rect">
            <a:avLst/>
          </a:prstGeom>
        </p:spPr>
      </p:pic>
      <p:pic>
        <p:nvPicPr>
          <p:cNvPr id="121" name="Picture 120" descr="lti_logo.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307" y="28928291"/>
            <a:ext cx="1981200" cy="1176833"/>
          </a:xfrm>
          <a:prstGeom prst="rect">
            <a:avLst/>
          </a:prstGeom>
        </p:spPr>
      </p:pic>
      <p:pic>
        <p:nvPicPr>
          <p:cNvPr id="122" name="Picture 121" descr="lsa_logo.gif"/>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765" y="31671492"/>
            <a:ext cx="857794" cy="872755"/>
          </a:xfrm>
          <a:prstGeom prst="rect">
            <a:avLst/>
          </a:prstGeom>
        </p:spPr>
      </p:pic>
      <p:pic>
        <p:nvPicPr>
          <p:cNvPr id="124" name="Picture 123" descr="pittseal.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24284" y="28928293"/>
            <a:ext cx="838201" cy="838201"/>
          </a:xfrm>
          <a:prstGeom prst="rect">
            <a:avLst/>
          </a:prstGeom>
        </p:spPr>
      </p:pic>
      <p:pic>
        <p:nvPicPr>
          <p:cNvPr id="125" name="Picture 124" descr="cmuscs_wordmark.gif"/>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23541" y="31624490"/>
            <a:ext cx="5680515" cy="701467"/>
          </a:xfrm>
          <a:prstGeom prst="rect">
            <a:avLst/>
          </a:prstGeom>
        </p:spPr>
      </p:pic>
      <p:pic>
        <p:nvPicPr>
          <p:cNvPr id="126" name="Picture 125" descr="yahoo_logo.jp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16370" y="30707572"/>
            <a:ext cx="2209801" cy="578756"/>
          </a:xfrm>
          <a:prstGeom prst="rect">
            <a:avLst/>
          </a:prstGeom>
        </p:spPr>
      </p:pic>
      <p:pic>
        <p:nvPicPr>
          <p:cNvPr id="65" name="Picture 3"/>
          <p:cNvPicPr>
            <a:picLocks noChangeAspect="1" noChangeArrowheads="1"/>
          </p:cNvPicPr>
          <p:nvPr/>
        </p:nvPicPr>
        <p:blipFill>
          <a:blip r:embed="rId9" cstate="print"/>
          <a:srcRect/>
          <a:stretch>
            <a:fillRect/>
          </a:stretch>
        </p:blipFill>
        <p:spPr bwMode="auto">
          <a:xfrm>
            <a:off x="7530354" y="28928292"/>
            <a:ext cx="1555751" cy="933451"/>
          </a:xfrm>
          <a:prstGeom prst="rect">
            <a:avLst/>
          </a:prstGeom>
          <a:noFill/>
          <a:ln w="9525">
            <a:noFill/>
            <a:miter lim="800000"/>
            <a:headEnd/>
            <a:tailEnd/>
          </a:ln>
        </p:spPr>
      </p:pic>
      <p:sp>
        <p:nvSpPr>
          <p:cNvPr id="66" name="Rectangle 65"/>
          <p:cNvSpPr/>
          <p:nvPr/>
        </p:nvSpPr>
        <p:spPr>
          <a:xfrm>
            <a:off x="12863239" y="12747135"/>
            <a:ext cx="7960659" cy="1246909"/>
          </a:xfrm>
          <a:prstGeom prst="rect">
            <a:avLst/>
          </a:prstGeom>
          <a:ln/>
        </p:spPr>
        <p:style>
          <a:lnRef idx="2">
            <a:schemeClr val="accent1"/>
          </a:lnRef>
          <a:fillRef idx="1">
            <a:schemeClr val="lt1"/>
          </a:fillRef>
          <a:effectRef idx="0">
            <a:schemeClr val="accent1"/>
          </a:effectRef>
          <a:fontRef idx="minor">
            <a:schemeClr val="dk1"/>
          </a:fontRef>
        </p:style>
        <p:txBody>
          <a:bodyPr lIns="281352" tIns="140676" rIns="281352" bIns="140676" rtlCol="0" anchor="ctr"/>
          <a:lstStyle/>
          <a:p>
            <a:r>
              <a:rPr lang="en-US" sz="3700" b="1" dirty="0">
                <a:solidFill>
                  <a:schemeClr val="tx1"/>
                </a:solidFill>
              </a:rPr>
              <a:t>Registration is now open: </a:t>
            </a:r>
          </a:p>
          <a:p>
            <a:r>
              <a:rPr lang="en-US" sz="3700" b="1" dirty="0">
                <a:solidFill>
                  <a:schemeClr val="tx1"/>
                </a:solidFill>
              </a:rPr>
              <a:t>http://www.naclo.cs.cmu.edu</a:t>
            </a:r>
          </a:p>
        </p:txBody>
      </p:sp>
      <p:pic>
        <p:nvPicPr>
          <p:cNvPr id="67" name="Picture 6"/>
          <p:cNvPicPr>
            <a:picLocks noChangeAspect="1" noChangeArrowheads="1"/>
          </p:cNvPicPr>
          <p:nvPr/>
        </p:nvPicPr>
        <p:blipFill>
          <a:blip r:embed="rId10" cstate="print"/>
          <a:srcRect/>
          <a:stretch>
            <a:fillRect/>
          </a:stretch>
        </p:blipFill>
        <p:spPr bwMode="auto">
          <a:xfrm>
            <a:off x="2366682" y="29177674"/>
            <a:ext cx="3463635" cy="609601"/>
          </a:xfrm>
          <a:prstGeom prst="rect">
            <a:avLst/>
          </a:prstGeom>
          <a:noFill/>
          <a:ln w="9525">
            <a:noFill/>
            <a:miter lim="800000"/>
            <a:headEnd/>
            <a:tailEnd/>
          </a:ln>
        </p:spPr>
      </p:pic>
      <p:sp>
        <p:nvSpPr>
          <p:cNvPr id="68" name="TextBox 67"/>
          <p:cNvSpPr txBox="1"/>
          <p:nvPr/>
        </p:nvSpPr>
        <p:spPr>
          <a:xfrm>
            <a:off x="14782800" y="20650200"/>
            <a:ext cx="6454588" cy="1246495"/>
          </a:xfrm>
          <a:prstGeom prst="rect">
            <a:avLst/>
          </a:prstGeom>
          <a:noFill/>
          <a:ln>
            <a:solidFill>
              <a:schemeClr val="accent1"/>
            </a:solidFill>
          </a:ln>
        </p:spPr>
        <p:txBody>
          <a:bodyPr wrap="square" lIns="91439" tIns="45720" rIns="91439" bIns="45720" rtlCol="0">
            <a:spAutoFit/>
          </a:bodyPr>
          <a:lstStyle/>
          <a:p>
            <a:r>
              <a:rPr lang="en-US" sz="2500" dirty="0"/>
              <a:t>NACLO is free and open to all students under 20 years old who do not yet have a high school diploma.    </a:t>
            </a:r>
          </a:p>
        </p:txBody>
      </p:sp>
      <p:sp>
        <p:nvSpPr>
          <p:cNvPr id="69" name="Rectangle 68"/>
          <p:cNvSpPr/>
          <p:nvPr/>
        </p:nvSpPr>
        <p:spPr>
          <a:xfrm>
            <a:off x="12863239" y="11959933"/>
            <a:ext cx="3391001" cy="668483"/>
          </a:xfrm>
          <a:prstGeom prst="rect">
            <a:avLst/>
          </a:prstGeom>
          <a:solidFill>
            <a:srgbClr val="FFEA2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9" tIns="45720" rIns="91439" bIns="45720" rtlCol="0" anchor="ctr"/>
          <a:lstStyle/>
          <a:p>
            <a:r>
              <a:rPr lang="en-US" sz="4400" b="1" dirty="0">
                <a:solidFill>
                  <a:schemeClr val="tx1"/>
                </a:solidFill>
              </a:rPr>
              <a:t>Timeline</a:t>
            </a:r>
          </a:p>
        </p:txBody>
      </p:sp>
      <p:sp>
        <p:nvSpPr>
          <p:cNvPr id="70" name="Rectangle 69"/>
          <p:cNvSpPr/>
          <p:nvPr/>
        </p:nvSpPr>
        <p:spPr>
          <a:xfrm>
            <a:off x="12886773" y="14136895"/>
            <a:ext cx="7960659" cy="748145"/>
          </a:xfrm>
          <a:prstGeom prst="rect">
            <a:avLst/>
          </a:prstGeom>
          <a:ln/>
        </p:spPr>
        <p:style>
          <a:lnRef idx="2">
            <a:schemeClr val="accent1"/>
          </a:lnRef>
          <a:fillRef idx="1">
            <a:schemeClr val="lt1"/>
          </a:fillRef>
          <a:effectRef idx="0">
            <a:schemeClr val="accent1"/>
          </a:effectRef>
          <a:fontRef idx="minor">
            <a:schemeClr val="dk1"/>
          </a:fontRef>
        </p:style>
        <p:txBody>
          <a:bodyPr lIns="91439" tIns="45720" rIns="91439" bIns="45720" rtlCol="0" anchor="ctr"/>
          <a:lstStyle/>
          <a:p>
            <a:r>
              <a:rPr lang="en-US" sz="4000" b="1" dirty="0">
                <a:solidFill>
                  <a:schemeClr val="tx1"/>
                </a:solidFill>
              </a:rPr>
              <a:t>Open Round:  January 31, 2013</a:t>
            </a:r>
          </a:p>
        </p:txBody>
      </p:sp>
      <p:sp>
        <p:nvSpPr>
          <p:cNvPr id="72" name="TextBox 71"/>
          <p:cNvSpPr txBox="1"/>
          <p:nvPr/>
        </p:nvSpPr>
        <p:spPr>
          <a:xfrm>
            <a:off x="12869084" y="14944788"/>
            <a:ext cx="8344778" cy="861774"/>
          </a:xfrm>
          <a:prstGeom prst="rect">
            <a:avLst/>
          </a:prstGeom>
          <a:noFill/>
        </p:spPr>
        <p:txBody>
          <a:bodyPr wrap="square" lIns="91439" tIns="45720" rIns="91439" bIns="45720" rtlCol="0">
            <a:spAutoFit/>
          </a:bodyPr>
          <a:lstStyle/>
          <a:p>
            <a:r>
              <a:rPr lang="en-US" sz="2500" dirty="0"/>
              <a:t>About 1500 students will compete in the US and Canada.   They can participate at a university host site or at their high schools. </a:t>
            </a:r>
          </a:p>
        </p:txBody>
      </p:sp>
      <p:sp>
        <p:nvSpPr>
          <p:cNvPr id="73" name="Rectangle 72"/>
          <p:cNvSpPr/>
          <p:nvPr/>
        </p:nvSpPr>
        <p:spPr>
          <a:xfrm>
            <a:off x="12907071" y="15848127"/>
            <a:ext cx="7960659" cy="588819"/>
          </a:xfrm>
          <a:prstGeom prst="rect">
            <a:avLst/>
          </a:prstGeom>
          <a:ln/>
        </p:spPr>
        <p:style>
          <a:lnRef idx="2">
            <a:schemeClr val="accent1"/>
          </a:lnRef>
          <a:fillRef idx="1">
            <a:schemeClr val="lt1"/>
          </a:fillRef>
          <a:effectRef idx="0">
            <a:schemeClr val="accent1"/>
          </a:effectRef>
          <a:fontRef idx="minor">
            <a:schemeClr val="dk1"/>
          </a:fontRef>
        </p:style>
        <p:txBody>
          <a:bodyPr lIns="91439" tIns="45720" rIns="91439" bIns="45720" rtlCol="0" anchor="ctr"/>
          <a:lstStyle/>
          <a:p>
            <a:r>
              <a:rPr lang="en-US" sz="4000" b="1" dirty="0">
                <a:solidFill>
                  <a:schemeClr val="tx1"/>
                </a:solidFill>
              </a:rPr>
              <a:t>Invitational Round:  March 19, 2013</a:t>
            </a:r>
          </a:p>
        </p:txBody>
      </p:sp>
      <p:sp>
        <p:nvSpPr>
          <p:cNvPr id="74" name="TextBox 73"/>
          <p:cNvSpPr txBox="1"/>
          <p:nvPr/>
        </p:nvSpPr>
        <p:spPr>
          <a:xfrm>
            <a:off x="12954538" y="16543510"/>
            <a:ext cx="6239435" cy="523220"/>
          </a:xfrm>
          <a:prstGeom prst="rect">
            <a:avLst/>
          </a:prstGeom>
          <a:noFill/>
        </p:spPr>
        <p:txBody>
          <a:bodyPr wrap="square" lIns="91439" tIns="45720" rIns="91439" bIns="45720" rtlCol="0">
            <a:spAutoFit/>
          </a:bodyPr>
          <a:lstStyle/>
          <a:p>
            <a:r>
              <a:rPr lang="en-US" sz="2800" dirty="0"/>
              <a:t>100 students will be selected to compete. </a:t>
            </a:r>
          </a:p>
        </p:txBody>
      </p:sp>
      <p:sp>
        <p:nvSpPr>
          <p:cNvPr id="75" name="Rectangle 74"/>
          <p:cNvSpPr/>
          <p:nvPr/>
        </p:nvSpPr>
        <p:spPr>
          <a:xfrm>
            <a:off x="12954000" y="17066730"/>
            <a:ext cx="7960659" cy="588819"/>
          </a:xfrm>
          <a:prstGeom prst="rect">
            <a:avLst/>
          </a:prstGeom>
          <a:ln/>
        </p:spPr>
        <p:style>
          <a:lnRef idx="2">
            <a:schemeClr val="accent1"/>
          </a:lnRef>
          <a:fillRef idx="1">
            <a:schemeClr val="lt1"/>
          </a:fillRef>
          <a:effectRef idx="0">
            <a:schemeClr val="accent1"/>
          </a:effectRef>
          <a:fontRef idx="minor">
            <a:schemeClr val="dk1"/>
          </a:fontRef>
        </p:style>
        <p:txBody>
          <a:bodyPr lIns="91439" tIns="45720" rIns="91439" bIns="45720" rtlCol="0" anchor="ctr"/>
          <a:lstStyle/>
          <a:p>
            <a:r>
              <a:rPr lang="en-US" sz="4000" b="1" dirty="0">
                <a:solidFill>
                  <a:schemeClr val="tx1"/>
                </a:solidFill>
              </a:rPr>
              <a:t>Training:  April through July 2013</a:t>
            </a:r>
          </a:p>
        </p:txBody>
      </p:sp>
      <p:sp>
        <p:nvSpPr>
          <p:cNvPr id="76" name="TextBox 75"/>
          <p:cNvSpPr txBox="1"/>
          <p:nvPr/>
        </p:nvSpPr>
        <p:spPr>
          <a:xfrm>
            <a:off x="12954538" y="17655549"/>
            <a:ext cx="8390965" cy="954107"/>
          </a:xfrm>
          <a:prstGeom prst="rect">
            <a:avLst/>
          </a:prstGeom>
          <a:noFill/>
        </p:spPr>
        <p:txBody>
          <a:bodyPr wrap="square" lIns="91439" tIns="45720" rIns="91439" bIns="45720" rtlCol="0">
            <a:spAutoFit/>
          </a:bodyPr>
          <a:lstStyle/>
          <a:p>
            <a:r>
              <a:rPr lang="en-US" sz="2800" dirty="0"/>
              <a:t>20 students will be selected for Skype-based training sessions. </a:t>
            </a:r>
          </a:p>
        </p:txBody>
      </p:sp>
      <p:sp>
        <p:nvSpPr>
          <p:cNvPr id="77" name="Rectangle 76"/>
          <p:cNvSpPr/>
          <p:nvPr/>
        </p:nvSpPr>
        <p:spPr>
          <a:xfrm>
            <a:off x="12954000" y="18609656"/>
            <a:ext cx="8175812" cy="1246909"/>
          </a:xfrm>
          <a:prstGeom prst="rect">
            <a:avLst/>
          </a:prstGeom>
          <a:ln/>
        </p:spPr>
        <p:style>
          <a:lnRef idx="2">
            <a:schemeClr val="accent1"/>
          </a:lnRef>
          <a:fillRef idx="1">
            <a:schemeClr val="lt1"/>
          </a:fillRef>
          <a:effectRef idx="0">
            <a:schemeClr val="accent1"/>
          </a:effectRef>
          <a:fontRef idx="minor">
            <a:schemeClr val="dk1"/>
          </a:fontRef>
        </p:style>
        <p:txBody>
          <a:bodyPr lIns="91439" tIns="45720" rIns="91439" bIns="45720" rtlCol="0" anchor="ctr"/>
          <a:lstStyle/>
          <a:p>
            <a:r>
              <a:rPr lang="en-US" sz="3600" b="1" dirty="0">
                <a:solidFill>
                  <a:schemeClr val="tx1"/>
                </a:solidFill>
              </a:rPr>
              <a:t>International Linguistics Olympiad:  July 2013, Manchester, United Kingdom</a:t>
            </a:r>
          </a:p>
        </p:txBody>
      </p:sp>
      <p:sp>
        <p:nvSpPr>
          <p:cNvPr id="78" name="TextBox 77"/>
          <p:cNvSpPr txBox="1"/>
          <p:nvPr/>
        </p:nvSpPr>
        <p:spPr>
          <a:xfrm>
            <a:off x="13064967" y="19856565"/>
            <a:ext cx="6239435" cy="954107"/>
          </a:xfrm>
          <a:prstGeom prst="rect">
            <a:avLst/>
          </a:prstGeom>
          <a:noFill/>
        </p:spPr>
        <p:txBody>
          <a:bodyPr wrap="square" lIns="91439" tIns="45720" rIns="91439" bIns="45720" rtlCol="0">
            <a:spAutoFit/>
          </a:bodyPr>
          <a:lstStyle/>
          <a:p>
            <a:r>
              <a:rPr lang="en-US" sz="2800" dirty="0"/>
              <a:t>8 students will represent the US.; 4 will represent Canada.   </a:t>
            </a:r>
          </a:p>
        </p:txBody>
      </p:sp>
      <p:pic>
        <p:nvPicPr>
          <p:cNvPr id="1026" name="Picture 2" descr="SIGIR - Special Interest Group on Information Retrieval"/>
          <p:cNvPicPr>
            <a:picLocks noChangeAspect="1" noChangeArrowheads="1"/>
          </p:cNvPicPr>
          <p:nvPr/>
        </p:nvPicPr>
        <p:blipFill>
          <a:blip r:embed="rId11" cstate="print"/>
          <a:srcRect/>
          <a:stretch>
            <a:fillRect/>
          </a:stretch>
        </p:blipFill>
        <p:spPr bwMode="auto">
          <a:xfrm>
            <a:off x="8225493" y="31678666"/>
            <a:ext cx="1721224" cy="926277"/>
          </a:xfrm>
          <a:prstGeom prst="rect">
            <a:avLst/>
          </a:prstGeom>
          <a:noFill/>
        </p:spPr>
      </p:pic>
      <p:pic>
        <p:nvPicPr>
          <p:cNvPr id="61" name="Picture 2" descr="The Army Research Lab"/>
          <p:cNvPicPr>
            <a:picLocks noChangeAspect="1" noChangeArrowheads="1"/>
          </p:cNvPicPr>
          <p:nvPr/>
        </p:nvPicPr>
        <p:blipFill>
          <a:blip r:embed="rId12" cstate="print"/>
          <a:srcRect/>
          <a:stretch>
            <a:fillRect/>
          </a:stretch>
        </p:blipFill>
        <p:spPr bwMode="auto">
          <a:xfrm>
            <a:off x="9415408" y="28928291"/>
            <a:ext cx="1907695" cy="822345"/>
          </a:xfrm>
          <a:prstGeom prst="rect">
            <a:avLst/>
          </a:prstGeom>
          <a:noFill/>
        </p:spPr>
      </p:pic>
      <p:pic>
        <p:nvPicPr>
          <p:cNvPr id="62"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48928" y="12112712"/>
            <a:ext cx="8686801" cy="1675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7945" y="10113265"/>
            <a:ext cx="12402085" cy="1754326"/>
          </a:xfrm>
          <a:prstGeom prst="rect">
            <a:avLst/>
          </a:prstGeom>
          <a:noFill/>
        </p:spPr>
        <p:txBody>
          <a:bodyPr wrap="square" rtlCol="0">
            <a:spAutoFit/>
          </a:bodyPr>
          <a:lstStyle/>
          <a:p>
            <a:pPr lvl="1"/>
            <a:r>
              <a:rPr lang="en-US" sz="3200" b="1" dirty="0" smtClean="0"/>
              <a:t>Example: Tajik</a:t>
            </a:r>
          </a:p>
          <a:p>
            <a:pPr lvl="1"/>
            <a:r>
              <a:rPr lang="en-US" sz="2800" dirty="0" smtClean="0"/>
              <a:t>by </a:t>
            </a:r>
            <a:r>
              <a:rPr lang="en-US" sz="2800" dirty="0"/>
              <a:t>Adriana </a:t>
            </a:r>
            <a:r>
              <a:rPr lang="en-US" sz="2800" dirty="0" err="1" smtClean="0"/>
              <a:t>Solovyova</a:t>
            </a:r>
            <a:r>
              <a:rPr lang="en-US" sz="2800" dirty="0" smtClean="0"/>
              <a:t>, English version, provided </a:t>
            </a:r>
            <a:r>
              <a:rPr lang="en-US" sz="2800" dirty="0"/>
              <a:t>by Thomas Payne, </a:t>
            </a:r>
            <a:r>
              <a:rPr lang="en-US" sz="2800" dirty="0" smtClean="0"/>
              <a:t>Copyright, Department </a:t>
            </a:r>
            <a:r>
              <a:rPr lang="en-US" sz="2800" dirty="0"/>
              <a:t>of Linguistics, University of Oregon</a:t>
            </a:r>
          </a:p>
          <a:p>
            <a:endParaRPr lang="en-US" sz="2000" dirty="0"/>
          </a:p>
        </p:txBody>
      </p:sp>
      <p:sp>
        <p:nvSpPr>
          <p:cNvPr id="3" name="TextBox 2"/>
          <p:cNvSpPr txBox="1"/>
          <p:nvPr/>
        </p:nvSpPr>
        <p:spPr>
          <a:xfrm>
            <a:off x="609600" y="14554200"/>
            <a:ext cx="11403106" cy="5016758"/>
          </a:xfrm>
          <a:prstGeom prst="rect">
            <a:avLst/>
          </a:prstGeom>
          <a:noFill/>
        </p:spPr>
        <p:txBody>
          <a:bodyPr wrap="square" rtlCol="0">
            <a:spAutoFit/>
          </a:bodyPr>
          <a:lstStyle/>
          <a:p>
            <a:r>
              <a:rPr lang="en-US" sz="3200" b="1" dirty="0" smtClean="0"/>
              <a:t>How do untrained students solve it? </a:t>
            </a:r>
            <a:endParaRPr lang="en-US" sz="3200" dirty="0" smtClean="0"/>
          </a:p>
          <a:p>
            <a:r>
              <a:rPr lang="en-US" sz="3200" dirty="0" smtClean="0"/>
              <a:t>Find patterns in English (</a:t>
            </a:r>
            <a:r>
              <a:rPr lang="en-US" sz="3200" dirty="0" err="1" smtClean="0"/>
              <a:t>e.g</a:t>
            </a:r>
            <a:r>
              <a:rPr lang="en-US" sz="3200" dirty="0" smtClean="0"/>
              <a:t>, first noun in the last two phrases is “neighbor”; “your” modifies the last noun in all of the English phrases) and match them with patterns in Tajik. </a:t>
            </a:r>
          </a:p>
          <a:p>
            <a:endParaRPr lang="en-US" sz="3200" dirty="0"/>
          </a:p>
          <a:p>
            <a:r>
              <a:rPr lang="en-US" sz="3200" b="1" dirty="0" smtClean="0"/>
              <a:t>What do they learn?</a:t>
            </a:r>
          </a:p>
          <a:p>
            <a:r>
              <a:rPr lang="en-US" sz="3200" dirty="0" smtClean="0"/>
              <a:t>Nouns come before their modifiers (more generally: head initial noun phrases).   Words group into phrases (e.g., “your good friend”).   No Tajik words for “a” and “of” (six English words correspond to four Tajik words. </a:t>
            </a:r>
            <a:endParaRPr lang="en-US" sz="3200" dirty="0"/>
          </a:p>
        </p:txBody>
      </p:sp>
      <p:sp>
        <p:nvSpPr>
          <p:cNvPr id="21" name="TextBox 20"/>
          <p:cNvSpPr txBox="1"/>
          <p:nvPr/>
        </p:nvSpPr>
        <p:spPr>
          <a:xfrm>
            <a:off x="430306" y="20333618"/>
            <a:ext cx="12579724" cy="8340745"/>
          </a:xfrm>
          <a:prstGeom prst="rect">
            <a:avLst/>
          </a:prstGeom>
          <a:noFill/>
        </p:spPr>
        <p:txBody>
          <a:bodyPr wrap="square" rtlCol="0">
            <a:spAutoFit/>
          </a:bodyPr>
          <a:lstStyle/>
          <a:p>
            <a:r>
              <a:rPr lang="en-US" sz="3200" b="1" dirty="0" smtClean="0"/>
              <a:t>How many NACLO problems are there?</a:t>
            </a:r>
          </a:p>
          <a:p>
            <a:r>
              <a:rPr lang="en-US" sz="2800" dirty="0" smtClean="0"/>
              <a:t>Over 100 problems have been formulated since 2007.  They are available on the web site and in a forthcoming book by </a:t>
            </a:r>
            <a:r>
              <a:rPr lang="en-US" sz="2800" dirty="0" err="1" smtClean="0"/>
              <a:t>Dragomir</a:t>
            </a:r>
            <a:r>
              <a:rPr lang="en-US" sz="2800" dirty="0" smtClean="0"/>
              <a:t> </a:t>
            </a:r>
            <a:r>
              <a:rPr lang="en-US" sz="2800" dirty="0" err="1" smtClean="0"/>
              <a:t>Radev</a:t>
            </a:r>
            <a:r>
              <a:rPr lang="en-US" sz="2800" dirty="0" smtClean="0"/>
              <a:t>.</a:t>
            </a:r>
            <a:endParaRPr lang="en-US" sz="3200" b="1" dirty="0" smtClean="0"/>
          </a:p>
          <a:p>
            <a:endParaRPr lang="en-US" sz="3200" b="1" dirty="0" smtClean="0"/>
          </a:p>
          <a:p>
            <a:r>
              <a:rPr lang="en-US" sz="3200" b="1" dirty="0" smtClean="0"/>
              <a:t>What do the problems cover?</a:t>
            </a:r>
          </a:p>
          <a:p>
            <a:r>
              <a:rPr lang="en-US" sz="3200" dirty="0" smtClean="0"/>
              <a:t>Writing systems, calendar systems, number systems, kinship systems, poetic meter and rhyme systems, language families and cognates, phonology, morphology, syntax, semantics, pragmatics, applications of language technology such as machine translation, spell checking, and information retrieval, computational techniques such as parsing algorithms, finite state machines, and data compression.</a:t>
            </a:r>
          </a:p>
          <a:p>
            <a:endParaRPr lang="en-US" sz="3200" dirty="0"/>
          </a:p>
          <a:p>
            <a:r>
              <a:rPr lang="en-US" sz="3200" b="1" dirty="0" smtClean="0"/>
              <a:t>Why Computational?</a:t>
            </a:r>
          </a:p>
          <a:p>
            <a:pPr marL="514350" indent="-514350">
              <a:buAutoNum type="arabicPeriod"/>
            </a:pPr>
            <a:r>
              <a:rPr lang="en-US" sz="3200" dirty="0" smtClean="0"/>
              <a:t>There are careers for linguists in language technologies.</a:t>
            </a:r>
          </a:p>
          <a:p>
            <a:pPr marL="514350" indent="-514350">
              <a:buAutoNum type="arabicPeriod"/>
            </a:pPr>
            <a:r>
              <a:rPr lang="en-US" sz="3200" dirty="0" smtClean="0"/>
              <a:t>In order to show that computer science is “not just numbers and code”</a:t>
            </a:r>
          </a:p>
          <a:p>
            <a:endParaRPr lang="en-US" sz="3200" dirty="0" smtClean="0"/>
          </a:p>
          <a:p>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TotalTime>
  <Words>534</Words>
  <Application>Microsoft Office PowerPoint</Application>
  <PresentationFormat>Custom</PresentationFormat>
  <Paragraphs>57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Levin</dc:creator>
  <cp:lastModifiedBy>gaillynn</cp:lastModifiedBy>
  <cp:revision>29</cp:revision>
  <dcterms:created xsi:type="dcterms:W3CDTF">2011-10-20T02:53:59Z</dcterms:created>
  <dcterms:modified xsi:type="dcterms:W3CDTF">2013-06-24T03:00:24Z</dcterms:modified>
</cp:coreProperties>
</file>