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35"/>
  </p:handoutMasterIdLst>
  <p:sldIdLst>
    <p:sldId id="256" r:id="rId2"/>
    <p:sldId id="273" r:id="rId3"/>
    <p:sldId id="271" r:id="rId4"/>
    <p:sldId id="284" r:id="rId5"/>
    <p:sldId id="258" r:id="rId6"/>
    <p:sldId id="291" r:id="rId7"/>
    <p:sldId id="272" r:id="rId8"/>
    <p:sldId id="257" r:id="rId9"/>
    <p:sldId id="259" r:id="rId10"/>
    <p:sldId id="276" r:id="rId11"/>
    <p:sldId id="260" r:id="rId12"/>
    <p:sldId id="261" r:id="rId13"/>
    <p:sldId id="262" r:id="rId14"/>
    <p:sldId id="286" r:id="rId15"/>
    <p:sldId id="266" r:id="rId16"/>
    <p:sldId id="263" r:id="rId17"/>
    <p:sldId id="283" r:id="rId18"/>
    <p:sldId id="277" r:id="rId19"/>
    <p:sldId id="278" r:id="rId20"/>
    <p:sldId id="288" r:id="rId21"/>
    <p:sldId id="279" r:id="rId22"/>
    <p:sldId id="280" r:id="rId23"/>
    <p:sldId id="281" r:id="rId24"/>
    <p:sldId id="282" r:id="rId25"/>
    <p:sldId id="287" r:id="rId26"/>
    <p:sldId id="274" r:id="rId27"/>
    <p:sldId id="268" r:id="rId28"/>
    <p:sldId id="290" r:id="rId29"/>
    <p:sldId id="275" r:id="rId30"/>
    <p:sldId id="269" r:id="rId31"/>
    <p:sldId id="270" r:id="rId32"/>
    <p:sldId id="289" r:id="rId33"/>
    <p:sldId id="285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3" autoAdjust="0"/>
    <p:restoredTop sz="86449" autoAdjust="0"/>
  </p:normalViewPr>
  <p:slideViewPr>
    <p:cSldViewPr snapToGrid="0">
      <p:cViewPr varScale="1">
        <p:scale>
          <a:sx n="58" d="100"/>
          <a:sy n="58" d="100"/>
        </p:scale>
        <p:origin x="420" y="66"/>
      </p:cViewPr>
      <p:guideLst/>
    </p:cSldViewPr>
  </p:slideViewPr>
  <p:outlineViewPr>
    <p:cViewPr>
      <p:scale>
        <a:sx n="33" d="100"/>
        <a:sy n="33" d="100"/>
      </p:scale>
      <p:origin x="0" y="-487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371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D1A661-3E8F-4F46-ABA9-3E9EEE777F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B70ABE-5331-4AF1-9A71-64849031BE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192F2-518F-4236-AD32-F85B025E6D3F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F479D-BC97-43B0-9CAA-B1F4FA32DF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F89364-65FF-4381-B323-6B0C80FDAD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31CDA-E872-472C-8C8C-8083941205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9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5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8" y="3956281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9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FA24B63-C9E7-4A3A-BFF5-816A1B48540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6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AE0611D-3D50-476C-A6A8-F9620437C4D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2858" y="744470"/>
            <a:ext cx="1067411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721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7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4B63-C9E7-4A3A-BFF5-816A1B48540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611D-3D50-476C-A6A8-F9620437C4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37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4396" y="624156"/>
            <a:ext cx="1987933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1" y="624156"/>
            <a:ext cx="7632700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4B63-C9E7-4A3A-BFF5-816A1B48540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611D-3D50-476C-A6A8-F9620437C4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756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A24B63-C9E7-4A3A-BFF5-816A1B48540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0611D-3D50-476C-A6A8-F9620437C4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06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A24B63-C9E7-4A3A-BFF5-816A1B48540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0611D-3D50-476C-A6A8-F9620437C4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46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A24B63-C9E7-4A3A-BFF5-816A1B48540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0611D-3D50-476C-A6A8-F9620437C4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6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5103A7-9912-4C6A-A349-88018217C3A9}" type="datetimeFigureOut">
              <a:rPr lang="en-US" smtClean="0"/>
              <a:pPr>
                <a:defRPr/>
              </a:pPr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03AF5-E9CE-4483-A89B-8225CFC7BA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9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2"/>
            <a:ext cx="9612971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9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A24B63-C9E7-4A3A-BFF5-816A1B48540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3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E0611D-3D50-476C-A6A8-F9620437C4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3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8151963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196871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6001"/>
            <a:ext cx="4447787" cy="3581401"/>
          </a:xfrm>
        </p:spPr>
        <p:txBody>
          <a:bodyPr/>
          <a:lstStyle>
            <a:lvl1pPr marL="457200" indent="-457200">
              <a:defRPr baseline="0">
                <a:solidFill>
                  <a:schemeClr val="tx1"/>
                </a:solidFill>
              </a:defRPr>
            </a:lvl1pPr>
            <a:lvl2pPr>
              <a:defRPr baseline="0"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 baseline="0">
                <a:solidFill>
                  <a:schemeClr val="tx1"/>
                </a:solidFill>
              </a:defRPr>
            </a:lvl4pPr>
            <a:lvl5pPr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6001"/>
            <a:ext cx="4447787" cy="3581401"/>
          </a:xfrm>
        </p:spPr>
        <p:txBody>
          <a:bodyPr/>
          <a:lstStyle>
            <a:lvl1pPr marL="457200" indent="-457200"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4B63-C9E7-4A3A-BFF5-816A1B48540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611D-3D50-476C-A6A8-F9620437C4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2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230"/>
            <a:ext cx="4447787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1" y="3305209"/>
            <a:ext cx="4447785" cy="2562193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 baseline="0"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 baseline="0">
                <a:solidFill>
                  <a:schemeClr val="tx1"/>
                </a:solidFill>
              </a:defRPr>
            </a:lvl4pPr>
            <a:lvl5pPr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3" y="2349754"/>
            <a:ext cx="4447787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3" y="3305209"/>
            <a:ext cx="4447787" cy="2562193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 baseline="0"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 baseline="0">
                <a:solidFill>
                  <a:schemeClr val="tx1"/>
                </a:solidFill>
              </a:defRPr>
            </a:lvl4pPr>
            <a:lvl5pPr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4B63-C9E7-4A3A-BFF5-816A1B48540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611D-3D50-476C-A6A8-F9620437C4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19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4B63-C9E7-4A3A-BFF5-816A1B48540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611D-3D50-476C-A6A8-F9620437C4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61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4B63-C9E7-4A3A-BFF5-816A1B48540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611D-3D50-476C-A6A8-F9620437C4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>
            <a:normAutofit/>
          </a:bodyPr>
          <a:lstStyle>
            <a:lvl1pPr marL="457200" indent="-457200"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A24B63-C9E7-4A3A-BFF5-816A1B48540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1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E0611D-3D50-476C-A6A8-F9620437C4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748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2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A24B63-C9E7-4A3A-BFF5-816A1B48540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1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E0611D-3D50-476C-A6A8-F9620437C4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381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BFA24B63-C9E7-4A3A-BFF5-816A1B485403}" type="datetimeFigureOut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5" y="6453386"/>
            <a:ext cx="6280831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7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0AE0611D-3D50-476C-A6A8-F9620437C4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240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384048" indent="-457200" algn="l" defTabSz="685800" rtl="0" eaLnBrk="1" latinLnBrk="0" hangingPunct="1">
        <a:lnSpc>
          <a:spcPct val="100000"/>
        </a:lnSpc>
        <a:spcBef>
          <a:spcPts val="600"/>
        </a:spcBef>
        <a:spcAft>
          <a:spcPts val="200"/>
        </a:spcAft>
        <a:buFont typeface="Franklin Gothic Book" panose="020B0503020102020204" pitchFamily="34" charset="0"/>
        <a:buChar char="■"/>
        <a:defRPr sz="2400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914400" indent="-457200" algn="l" defTabSz="685800" rtl="0" eaLnBrk="1" latinLnBrk="0" hangingPunct="1">
        <a:lnSpc>
          <a:spcPct val="100000"/>
        </a:lnSpc>
        <a:spcBef>
          <a:spcPts val="600"/>
        </a:spcBef>
        <a:spcAft>
          <a:spcPts val="200"/>
        </a:spcAft>
        <a:buFont typeface="Franklin Gothic Book" panose="020B0503020102020204" pitchFamily="34" charset="0"/>
        <a:buChar char="–"/>
        <a:defRPr sz="2400" i="1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371600" indent="-457200" algn="l" defTabSz="685800" rtl="0" eaLnBrk="1" latinLnBrk="0" hangingPunct="1">
        <a:lnSpc>
          <a:spcPct val="100000"/>
        </a:lnSpc>
        <a:spcBef>
          <a:spcPts val="6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828800" indent="-457200" algn="l" defTabSz="685800" rtl="0" eaLnBrk="1" latinLnBrk="0" hangingPunct="1">
        <a:lnSpc>
          <a:spcPct val="100000"/>
        </a:lnSpc>
        <a:spcBef>
          <a:spcPts val="6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286000" indent="-457200" algn="l" defTabSz="685800" rtl="0" eaLnBrk="1" latinLnBrk="0" hangingPunct="1">
        <a:lnSpc>
          <a:spcPct val="100000"/>
        </a:lnSpc>
        <a:spcBef>
          <a:spcPts val="6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 userDrawn="1">
          <p15:clr>
            <a:srgbClr val="F26B43"/>
          </p15:clr>
        </p15:guide>
        <p15:guide id="1" pos="9216" userDrawn="1">
          <p15:clr>
            <a:srgbClr val="F26B43"/>
          </p15:clr>
        </p15:guide>
        <p15:guide id="2" pos="1248" userDrawn="1">
          <p15:clr>
            <a:srgbClr val="F26B43"/>
          </p15:clr>
        </p15:guide>
        <p15:guide id="3" pos="1152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696" userDrawn="1">
          <p15:clr>
            <a:srgbClr val="F26B43"/>
          </p15:clr>
        </p15:guide>
        <p15:guide id="6" orient="horz" pos="432" userDrawn="1">
          <p15:clr>
            <a:srgbClr val="F26B43"/>
          </p15:clr>
        </p15:guide>
        <p15:guide id="7" orient="horz" pos="1512" userDrawn="1">
          <p15:clr>
            <a:srgbClr val="F26B43"/>
          </p15:clr>
        </p15:guide>
        <p15:guide id="8" pos="6912" userDrawn="1">
          <p15:clr>
            <a:srgbClr val="F26B43"/>
          </p15:clr>
        </p15:guide>
        <p15:guide id="9" pos="936" userDrawn="1">
          <p15:clr>
            <a:srgbClr val="F26B43"/>
          </p15:clr>
        </p15:guide>
        <p15:guide id="10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presentation/d/1KQArGq9IGn9OmTaMGVx_S40ANK0MlsuiSPOuQVOU3ZU/edit?usp=sharing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207/s15430421tip4104_2" TargetMode="External"/><Relationship Id="rId7" Type="http://schemas.openxmlformats.org/officeDocument/2006/relationships/hyperlink" Target="https://thesecondprinciple.com/instructional-design/threedomainsoflearning/" TargetMode="External"/><Relationship Id="rId2" Type="http://schemas.openxmlformats.org/officeDocument/2006/relationships/hyperlink" Target="https://global.indiana.edu/documents/Learning-Taxonomy-Affectiv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uffalo.edu/ubcei/enhance/designing/learning-outcomes/finks-significant-learning-outcomes.html" TargetMode="External"/><Relationship Id="rId5" Type="http://schemas.openxmlformats.org/officeDocument/2006/relationships/hyperlink" Target="http://www.buffalo.edu/ubcei/enhance/designing/learning-outcomes/blooms-taxonomy-of-knowledge.html" TargetMode="External"/><Relationship Id="rId4" Type="http://schemas.openxmlformats.org/officeDocument/2006/relationships/hyperlink" Target="https://lynnleasephd.com/2018/08/23/krathwohl-and-blooms-affective-taxonomy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udlguidelines.cast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F18E9-0703-4FCC-B937-72A541230C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Best Practices in Online Course and Assignment Design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3E246E-62C7-4059-8655-632C49DCC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3886680"/>
            <a:ext cx="6831673" cy="1707401"/>
          </a:xfrm>
        </p:spPr>
        <p:txBody>
          <a:bodyPr>
            <a:normAutofit fontScale="70000" lnSpcReduction="20000"/>
          </a:bodyPr>
          <a:lstStyle/>
          <a:p>
            <a:r>
              <a:rPr lang="en-US" sz="2300" dirty="0"/>
              <a:t>LSA Minicourse: Teaching Hybrid and Fully Online: </a:t>
            </a:r>
          </a:p>
          <a:p>
            <a:r>
              <a:rPr lang="en-US" sz="2300" dirty="0"/>
              <a:t>Best Practices in Course Development and Delivery</a:t>
            </a:r>
          </a:p>
          <a:p>
            <a:endParaRPr lang="en-US" sz="2300" dirty="0"/>
          </a:p>
          <a:p>
            <a:r>
              <a:rPr lang="en-US" sz="2300" dirty="0"/>
              <a:t>Lynn Santelmann</a:t>
            </a:r>
          </a:p>
          <a:p>
            <a:r>
              <a:rPr lang="en-US" sz="2300" dirty="0"/>
              <a:t>Portland State University</a:t>
            </a:r>
          </a:p>
          <a:p>
            <a:r>
              <a:rPr lang="en-US" sz="2300" dirty="0"/>
              <a:t>January 7, 2021</a:t>
            </a:r>
          </a:p>
          <a:p>
            <a:r>
              <a:rPr lang="en-US" sz="1200" dirty="0"/>
              <a:t> </a:t>
            </a:r>
          </a:p>
        </p:txBody>
      </p:sp>
      <p:pic>
        <p:nvPicPr>
          <p:cNvPr id="5" name="Picture 4" descr="Portland State University Logo">
            <a:extLst>
              <a:ext uri="{FF2B5EF4-FFF2-40B4-BE49-F238E27FC236}">
                <a16:creationId xmlns:a16="http://schemas.microsoft.com/office/drawing/2014/main" id="{58A1172C-2B1F-4098-B1E4-5BD3B094AE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383" y="4321007"/>
            <a:ext cx="118872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429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1B4A418-8937-4996-A328-823EDBCB4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FAAABD-2E67-4103-9B73-4575AC4BB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Switch to example from Ling 390</a:t>
            </a:r>
          </a:p>
        </p:txBody>
      </p:sp>
    </p:spTree>
    <p:extLst>
      <p:ext uri="{BB962C8B-B14F-4D97-AF65-F5344CB8AC3E}">
        <p14:creationId xmlns:p14="http://schemas.microsoft.com/office/powerpoint/2010/main" val="1395192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3A4E8-9E18-4E2A-B81B-496B051C4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7" name="Content Placeholder 6" descr="Example of content webpage for course. Page is title &quot;Language Diversity&quot; and shows sections titled Overview, Learning Objectives, and Activities &amp; Assignments">
            <a:extLst>
              <a:ext uri="{FF2B5EF4-FFF2-40B4-BE49-F238E27FC236}">
                <a16:creationId xmlns:a16="http://schemas.microsoft.com/office/drawing/2014/main" id="{179BDCF2-663B-4403-84E8-031B95838C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767" y="1351795"/>
            <a:ext cx="7791062" cy="5017191"/>
          </a:xfrm>
        </p:spPr>
      </p:pic>
    </p:spTree>
    <p:extLst>
      <p:ext uri="{BB962C8B-B14F-4D97-AF65-F5344CB8AC3E}">
        <p14:creationId xmlns:p14="http://schemas.microsoft.com/office/powerpoint/2010/main" val="478424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D41BA-3DBF-487B-A486-81A5BD791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part 2</a:t>
            </a:r>
          </a:p>
        </p:txBody>
      </p:sp>
      <p:pic>
        <p:nvPicPr>
          <p:cNvPr id="5" name="Content Placeholder 4" descr="Example from lesson webpage showing videos to watch for lesson">
            <a:extLst>
              <a:ext uri="{FF2B5EF4-FFF2-40B4-BE49-F238E27FC236}">
                <a16:creationId xmlns:a16="http://schemas.microsoft.com/office/drawing/2014/main" id="{35096654-CD4F-48CD-AEB7-275F9647A9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934" y="1228626"/>
            <a:ext cx="7156579" cy="5565536"/>
          </a:xfrm>
        </p:spPr>
      </p:pic>
    </p:spTree>
    <p:extLst>
      <p:ext uri="{BB962C8B-B14F-4D97-AF65-F5344CB8AC3E}">
        <p14:creationId xmlns:p14="http://schemas.microsoft.com/office/powerpoint/2010/main" val="2106015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62440-5FB7-4D93-B176-7D45F9571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Example, part 3</a:t>
            </a:r>
          </a:p>
        </p:txBody>
      </p:sp>
      <p:pic>
        <p:nvPicPr>
          <p:cNvPr id="5" name="Content Placeholder 4" descr="Example from course webpage assignment and links">
            <a:extLst>
              <a:ext uri="{FF2B5EF4-FFF2-40B4-BE49-F238E27FC236}">
                <a16:creationId xmlns:a16="http://schemas.microsoft.com/office/drawing/2014/main" id="{81B01801-71CF-4351-BF14-BAE88721FE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87129"/>
            <a:ext cx="9081795" cy="5114943"/>
          </a:xfrm>
        </p:spPr>
      </p:pic>
    </p:spTree>
    <p:extLst>
      <p:ext uri="{BB962C8B-B14F-4D97-AF65-F5344CB8AC3E}">
        <p14:creationId xmlns:p14="http://schemas.microsoft.com/office/powerpoint/2010/main" val="1142991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1F64F-FDA7-4AF3-BBB0-416F8C7BD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1B4A6-FF9B-430D-8841-0152A56F9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you’ve taught online, how consistent and easy to navigate is your course? What could you improve? 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If you’re taken online courses, what design elements are most helpful to you? What will you incorporate into your own teaching? </a:t>
            </a:r>
          </a:p>
        </p:txBody>
      </p:sp>
    </p:spTree>
    <p:extLst>
      <p:ext uri="{BB962C8B-B14F-4D97-AF65-F5344CB8AC3E}">
        <p14:creationId xmlns:p14="http://schemas.microsoft.com/office/powerpoint/2010/main" val="3456893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9E8140-F99C-4805-9C87-677D99D38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Clarity &amp; Communication to build interaction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CB7D13-7B53-4A32-AD61-6224014081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24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5618E-74C3-4670-8C3A-E4B3E4502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57B16-4674-4048-B1B7-7E539FF1A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35804"/>
            <a:ext cx="9601200" cy="3931596"/>
          </a:xfrm>
        </p:spPr>
        <p:txBody>
          <a:bodyPr>
            <a:normAutofit/>
          </a:bodyPr>
          <a:lstStyle/>
          <a:p>
            <a:r>
              <a:rPr lang="en-US" dirty="0"/>
              <a:t>Clarity of communication and instructions is essential</a:t>
            </a:r>
          </a:p>
          <a:p>
            <a:pPr lvl="1"/>
            <a:r>
              <a:rPr lang="en-US" dirty="0"/>
              <a:t>Students need </a:t>
            </a:r>
            <a:r>
              <a:rPr lang="en-US" b="1" dirty="0"/>
              <a:t>more</a:t>
            </a:r>
            <a:r>
              <a:rPr lang="en-US" dirty="0"/>
              <a:t> scaffolding for activities in online or hybrid learning</a:t>
            </a:r>
          </a:p>
          <a:p>
            <a:pPr lvl="1"/>
            <a:r>
              <a:rPr lang="en-US" dirty="0"/>
              <a:t>You </a:t>
            </a:r>
            <a:r>
              <a:rPr lang="en-US" b="1" dirty="0"/>
              <a:t>will</a:t>
            </a:r>
            <a:r>
              <a:rPr lang="en-US" dirty="0"/>
              <a:t> find out from students if your instructions are not clear. </a:t>
            </a:r>
          </a:p>
        </p:txBody>
      </p:sp>
    </p:spTree>
    <p:extLst>
      <p:ext uri="{BB962C8B-B14F-4D97-AF65-F5344CB8AC3E}">
        <p14:creationId xmlns:p14="http://schemas.microsoft.com/office/powerpoint/2010/main" val="1442417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293F0-E23C-44D8-9CAB-E08EDB30F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Scaffolding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3497A-FC77-4698-BD95-8145E18D3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6957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Different types of scaffolding may be needed for different topics/types of students: </a:t>
            </a:r>
          </a:p>
          <a:p>
            <a:pPr lvl="1"/>
            <a:r>
              <a:rPr lang="en-US" dirty="0"/>
              <a:t>Procedural, e.g., breaking tasks into smaller parts, demonstrate tasks to be completed, or help organizing time</a:t>
            </a:r>
          </a:p>
          <a:p>
            <a:pPr lvl="1"/>
            <a:r>
              <a:rPr lang="en-US" dirty="0"/>
              <a:t>Task/assignment specific, e.g., providing rubrics or examples of successful projects/activities or ways </a:t>
            </a:r>
          </a:p>
          <a:p>
            <a:pPr lvl="1"/>
            <a:r>
              <a:rPr lang="en-US" dirty="0"/>
              <a:t>Conceptual, e.g., helping students organize or connect concepts or skills; linking to previous knowledge, opportunities for students to discuss or reflect on assignments,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35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10FD3-109C-4B0E-8EAF-215244515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001E2-BAF8-4A74-B39D-8BAB5279E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33081"/>
            <a:ext cx="9601200" cy="3834319"/>
          </a:xfrm>
        </p:spPr>
        <p:txBody>
          <a:bodyPr>
            <a:normAutofit fontScale="92500"/>
          </a:bodyPr>
          <a:lstStyle/>
          <a:p>
            <a:r>
              <a:rPr lang="en-US" dirty="0"/>
              <a:t>Consistent communication from the instructor in synchronous, asynchronous, and hybrid courses</a:t>
            </a:r>
          </a:p>
          <a:p>
            <a:pPr lvl="1"/>
            <a:r>
              <a:rPr lang="en-US" dirty="0"/>
              <a:t>Be a visible presence in the course</a:t>
            </a:r>
          </a:p>
          <a:p>
            <a:pPr lvl="1"/>
            <a:r>
              <a:rPr lang="en-US" dirty="0"/>
              <a:t>Use announcement features regularly for course info and occasional lighter things</a:t>
            </a:r>
          </a:p>
          <a:p>
            <a:pPr lvl="1"/>
            <a:r>
              <a:rPr lang="en-US" dirty="0"/>
              <a:t>Use both email and LMS for communication</a:t>
            </a:r>
          </a:p>
          <a:p>
            <a:pPr lvl="1"/>
            <a:r>
              <a:rPr lang="en-US" dirty="0"/>
              <a:t>Personalize interactions where you can</a:t>
            </a:r>
          </a:p>
          <a:p>
            <a:pPr lvl="1"/>
            <a:r>
              <a:rPr lang="en-US" dirty="0"/>
              <a:t>Make discussion forums for both specific topics and general questions</a:t>
            </a:r>
          </a:p>
          <a:p>
            <a:pPr lvl="1"/>
            <a:r>
              <a:rPr lang="en-US" dirty="0"/>
              <a:t>Consider outside resources such as Slack or Discord</a:t>
            </a:r>
          </a:p>
        </p:txBody>
      </p:sp>
    </p:spTree>
    <p:extLst>
      <p:ext uri="{BB962C8B-B14F-4D97-AF65-F5344CB8AC3E}">
        <p14:creationId xmlns:p14="http://schemas.microsoft.com/office/powerpoint/2010/main" val="1182928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674CD-2A1E-4A76-AFBC-6F0E05BF9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value of interaction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58A29-3028-44FF-8276-E9A5BDC58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interaction with instructors, content, and peers is essential for learning.</a:t>
            </a:r>
          </a:p>
          <a:p>
            <a:pPr lvl="1"/>
            <a:r>
              <a:rPr lang="en-US" dirty="0"/>
              <a:t>It’s even more important to cultivate in online environments where students may be isolated or separated from the learning community</a:t>
            </a:r>
          </a:p>
          <a:p>
            <a:r>
              <a:rPr lang="en-US" dirty="0"/>
              <a:t>Online teaching requires thoughtful, pre-planned interactions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0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50CFA-0EF0-4039-8CA1-B1140390B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Opener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9CBD4-0044-470E-A5C7-B9A817A77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</a:t>
            </a:r>
            <a:r>
              <a:rPr lang="en-US"/>
              <a:t>2 minutes </a:t>
            </a:r>
            <a:r>
              <a:rPr lang="en-US" dirty="0"/>
              <a:t>and reflect on what helps you navigate websites</a:t>
            </a:r>
          </a:p>
          <a:p>
            <a:pPr lvl="1"/>
            <a:r>
              <a:rPr lang="en-US" dirty="0"/>
              <a:t>Which websites that you use do you find easy to navigate?</a:t>
            </a:r>
          </a:p>
          <a:p>
            <a:pPr lvl="1"/>
            <a:r>
              <a:rPr lang="en-US" dirty="0"/>
              <a:t>Which ones do you find frustrating?</a:t>
            </a:r>
          </a:p>
          <a:p>
            <a:pPr lvl="1"/>
            <a:r>
              <a:rPr lang="en-US"/>
              <a:t>Why?</a:t>
            </a:r>
            <a:endParaRPr lang="en-US" dirty="0"/>
          </a:p>
          <a:p>
            <a:r>
              <a:rPr lang="en-US" dirty="0"/>
              <a:t>Share one insight/reflection in large group discussion or the chat </a:t>
            </a:r>
          </a:p>
        </p:txBody>
      </p:sp>
    </p:spTree>
    <p:extLst>
      <p:ext uri="{BB962C8B-B14F-4D97-AF65-F5344CB8AC3E}">
        <p14:creationId xmlns:p14="http://schemas.microsoft.com/office/powerpoint/2010/main" val="1078267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6BECF-A85C-46DB-A627-3C516C0E7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E2CFE-4153-4C9A-A550-878D75E7F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creates good interaction in an online course? What activities work best? What has not work? Why? </a:t>
            </a:r>
          </a:p>
          <a:p>
            <a:r>
              <a:rPr lang="en-US"/>
              <a:t>Reflect for a few minutes and then share to the group or chat</a:t>
            </a:r>
          </a:p>
        </p:txBody>
      </p:sp>
    </p:spTree>
    <p:extLst>
      <p:ext uri="{BB962C8B-B14F-4D97-AF65-F5344CB8AC3E}">
        <p14:creationId xmlns:p14="http://schemas.microsoft.com/office/powerpoint/2010/main" val="3170936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8C0C2-0789-4165-A420-6AC8FBBCE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of good practice for high-quality interaction online (Nilson &amp; Goodson, 2018)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112C1-F864-4DA4-8C34-71C2EFD79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Student-faculty contact at the beginning of the course (email, online discussions, conferences)</a:t>
            </a:r>
          </a:p>
          <a:p>
            <a:r>
              <a:rPr lang="en-US" dirty="0"/>
              <a:t>Student-student interaction in study groups, group problem solving, teams</a:t>
            </a:r>
          </a:p>
          <a:p>
            <a:r>
              <a:rPr lang="en-US" dirty="0"/>
              <a:t>Active learning assignments</a:t>
            </a:r>
          </a:p>
          <a:p>
            <a:r>
              <a:rPr lang="en-US" dirty="0"/>
              <a:t>Prompt feedback (automated quizzes, instructor feedback)</a:t>
            </a:r>
          </a:p>
          <a:p>
            <a:r>
              <a:rPr lang="en-US" dirty="0"/>
              <a:t>Scaffolding time management (recommended time on task, progress)</a:t>
            </a:r>
          </a:p>
          <a:p>
            <a:r>
              <a:rPr lang="en-US" dirty="0"/>
              <a:t>Communication of high-expectations and clear criteria</a:t>
            </a:r>
          </a:p>
          <a:p>
            <a:r>
              <a:rPr lang="en-US" dirty="0"/>
              <a:t>Opportunities for students to express understanding &amp; talents in different ways</a:t>
            </a:r>
          </a:p>
        </p:txBody>
      </p:sp>
    </p:spTree>
    <p:extLst>
      <p:ext uri="{BB962C8B-B14F-4D97-AF65-F5344CB8AC3E}">
        <p14:creationId xmlns:p14="http://schemas.microsoft.com/office/powerpoint/2010/main" val="575526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E5158-2DFB-40CA-AF3F-09E90E748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Student-student interaction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1246F-715A-4CB1-A4E1-FC886F1F8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opportunities for meaningful interaction, such as</a:t>
            </a:r>
          </a:p>
          <a:p>
            <a:pPr lvl="1"/>
            <a:r>
              <a:rPr lang="en-US" dirty="0"/>
              <a:t>Discussion</a:t>
            </a:r>
          </a:p>
          <a:p>
            <a:pPr lvl="1"/>
            <a:r>
              <a:rPr lang="en-US" dirty="0"/>
              <a:t>Debate</a:t>
            </a:r>
          </a:p>
          <a:p>
            <a:pPr lvl="1"/>
            <a:r>
              <a:rPr lang="en-US" dirty="0"/>
              <a:t>Collaboration</a:t>
            </a:r>
          </a:p>
          <a:p>
            <a:pPr lvl="1"/>
            <a:r>
              <a:rPr lang="en-US" dirty="0"/>
              <a:t>Peer review</a:t>
            </a:r>
          </a:p>
          <a:p>
            <a:pPr lvl="1"/>
            <a:r>
              <a:rPr lang="en-US" dirty="0"/>
              <a:t>Peer instruction</a:t>
            </a:r>
          </a:p>
        </p:txBody>
      </p:sp>
    </p:spTree>
    <p:extLst>
      <p:ext uri="{BB962C8B-B14F-4D97-AF65-F5344CB8AC3E}">
        <p14:creationId xmlns:p14="http://schemas.microsoft.com/office/powerpoint/2010/main" val="9325763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A1C1B-8029-4B8F-8F9D-38356116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specific good practices for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B69AB-ED10-4F2D-90C5-B99AA91A2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Provide detailed instructions (including deadlines) and clear rubrics for grading</a:t>
            </a:r>
          </a:p>
          <a:p>
            <a:r>
              <a:rPr lang="en-US" dirty="0"/>
              <a:t>Be present to guide discussions, when needed, but let students take the lead</a:t>
            </a:r>
          </a:p>
          <a:p>
            <a:r>
              <a:rPr lang="en-US" dirty="0"/>
              <a:t>Require students to connect content and concepts</a:t>
            </a:r>
          </a:p>
          <a:p>
            <a:r>
              <a:rPr lang="en-US" dirty="0"/>
              <a:t>Topics should be unique and relevant to the assignments, e.g., </a:t>
            </a:r>
          </a:p>
          <a:p>
            <a:pPr lvl="1"/>
            <a:r>
              <a:rPr lang="en-US" dirty="0"/>
              <a:t>Ask students to give their own examples </a:t>
            </a:r>
          </a:p>
          <a:p>
            <a:pPr lvl="1"/>
            <a:r>
              <a:rPr lang="en-US" dirty="0"/>
              <a:t>Assign some students to ask questions and others to answer</a:t>
            </a:r>
          </a:p>
          <a:p>
            <a:pPr lvl="1"/>
            <a:r>
              <a:rPr lang="en-US" dirty="0"/>
              <a:t>Have students work collaboratively to create summaries</a:t>
            </a:r>
          </a:p>
          <a:p>
            <a:pPr lvl="1"/>
            <a:r>
              <a:rPr lang="en-US" dirty="0"/>
              <a:t>Ask students to bring in outside examples or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31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FA19C-2BA4-4D61-8F4C-53D025692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practices for group work</a:t>
            </a:r>
            <a:br>
              <a:rPr lang="en-US" dirty="0"/>
            </a:br>
            <a:r>
              <a:rPr lang="en-US" dirty="0"/>
              <a:t>(Group work online: Are you crazy?)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7843C-5363-4E64-921B-BDD148C73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Clarity of expectations, instructions, and roles is crucial.</a:t>
            </a:r>
          </a:p>
          <a:p>
            <a:r>
              <a:rPr lang="en-US" dirty="0"/>
              <a:t>Teach good group work skills</a:t>
            </a:r>
          </a:p>
          <a:p>
            <a:pPr lvl="1"/>
            <a:r>
              <a:rPr lang="en-US" dirty="0"/>
              <a:t>Describe and assign (or have students take on) different roles</a:t>
            </a:r>
          </a:p>
          <a:p>
            <a:pPr lvl="1"/>
            <a:r>
              <a:rPr lang="en-US" dirty="0"/>
              <a:t>Discuss language forms and functions necessary for effective communication</a:t>
            </a:r>
          </a:p>
          <a:p>
            <a:r>
              <a:rPr lang="en-US" dirty="0"/>
              <a:t>Collect info from students so you can </a:t>
            </a:r>
          </a:p>
          <a:p>
            <a:pPr lvl="1"/>
            <a:r>
              <a:rPr lang="en-US" dirty="0"/>
              <a:t>Build in a range of talents/backgrounds</a:t>
            </a:r>
          </a:p>
          <a:p>
            <a:pPr lvl="1"/>
            <a:r>
              <a:rPr lang="en-US" dirty="0"/>
              <a:t>Match students on when/how they can get things done</a:t>
            </a:r>
          </a:p>
          <a:p>
            <a:r>
              <a:rPr lang="en-US" dirty="0"/>
              <a:t>Provide a way for students to give feedback on contributions midway and at the end of the project</a:t>
            </a:r>
          </a:p>
        </p:txBody>
      </p:sp>
    </p:spTree>
    <p:extLst>
      <p:ext uri="{BB962C8B-B14F-4D97-AF65-F5344CB8AC3E}">
        <p14:creationId xmlns:p14="http://schemas.microsoft.com/office/powerpoint/2010/main" val="1863741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61465-85FE-4FC4-B8C2-6EC48E474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DEDA1-6D4E-4579-AA2B-11F4BC455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well do you think you do in creating interaction in online or hybrid teaching? What can you do to improve? </a:t>
            </a:r>
          </a:p>
          <a:p>
            <a:r>
              <a:rPr lang="en-US"/>
              <a:t>Reflect for a few minutes and then share to the group or chat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04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623969-BE78-48EC-8815-E2625D38E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in activity design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C17ED1-F5D9-4433-9EBD-C550B3724E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64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66C3B-F7B1-4278-8D3F-9FC2127B7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activities: Learning outcomes as a starting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166D1-9714-4FE6-B882-00FFDF83E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931596"/>
          </a:xfrm>
        </p:spPr>
        <p:txBody>
          <a:bodyPr>
            <a:normAutofit/>
          </a:bodyPr>
          <a:lstStyle/>
          <a:p>
            <a:r>
              <a:rPr lang="en-US" dirty="0"/>
              <a:t>Start with your learning outcomes</a:t>
            </a:r>
          </a:p>
          <a:p>
            <a:pPr lvl="1"/>
            <a:r>
              <a:rPr lang="en-US" dirty="0"/>
              <a:t>Cleary define what you want learners to take away from the course</a:t>
            </a:r>
          </a:p>
          <a:p>
            <a:r>
              <a:rPr lang="en-US" dirty="0"/>
              <a:t>Write clear learning outcomes</a:t>
            </a:r>
          </a:p>
          <a:p>
            <a:pPr lvl="1"/>
            <a:r>
              <a:rPr lang="en-US" dirty="0"/>
              <a:t>Start with a verb that can be operationalized (define, evaluate, reflect, value….)</a:t>
            </a:r>
          </a:p>
          <a:p>
            <a:pPr lvl="1"/>
            <a:r>
              <a:rPr lang="en-US" dirty="0"/>
              <a:t>Be specific about what they’re supposed </a:t>
            </a:r>
            <a:r>
              <a:rPr lang="en-US"/>
              <a:t>to learn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832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AC0DB-4073-4C8F-96E2-906B123A0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Taxonomies of Learning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CF788-B17C-4C95-8530-68B5096C6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Taxonomies of learning can be very helpful for creating learning goals.</a:t>
            </a:r>
          </a:p>
          <a:p>
            <a:r>
              <a:rPr lang="en-US"/>
              <a:t>There are a number of different taxonomies that address different kinds of learning</a:t>
            </a:r>
          </a:p>
          <a:p>
            <a:pPr lvl="1"/>
            <a:r>
              <a:rPr lang="en-US"/>
              <a:t>Bloom’s taxonomy of knowledge (cognitive)</a:t>
            </a:r>
          </a:p>
          <a:p>
            <a:pPr lvl="1"/>
            <a:r>
              <a:rPr lang="en-US"/>
              <a:t>Fink’s significant learning outcomes (cognitive, affective, learning)</a:t>
            </a:r>
          </a:p>
          <a:p>
            <a:pPr lvl="1"/>
            <a:r>
              <a:rPr lang="en-US"/>
              <a:t>Krathwohl’s affective learning (affective)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016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60134-679F-442A-BDEC-0B8E7E176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activities: Align learning outcomes with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BA4FE-CD70-40F3-8EDD-94BC13A2D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Evaluate your learning outcomes </a:t>
            </a:r>
          </a:p>
          <a:p>
            <a:pPr lvl="1"/>
            <a:r>
              <a:rPr lang="en-US" dirty="0"/>
              <a:t>Are they operationalizable? Measurable?</a:t>
            </a:r>
          </a:p>
          <a:p>
            <a:pPr lvl="1"/>
            <a:r>
              <a:rPr lang="en-US" dirty="0"/>
              <a:t>Are they necessary? Most experts recommend 7-10</a:t>
            </a:r>
          </a:p>
          <a:p>
            <a:r>
              <a:rPr lang="en-US" dirty="0"/>
              <a:t>Have assignments that help learners reach those goals</a:t>
            </a:r>
          </a:p>
          <a:p>
            <a:pPr lvl="1"/>
            <a:r>
              <a:rPr lang="en-US" dirty="0"/>
              <a:t>Making coherent arguments about structural analysis requires tools for analysis – so students need some facility with structures, but that facility should aid argumentation</a:t>
            </a:r>
          </a:p>
          <a:p>
            <a:r>
              <a:rPr lang="en-US" dirty="0"/>
              <a:t>Map your activities to the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2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F51A134-34F1-45AA-8F00-494A4161D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for content organization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E3FA6E-6398-443C-8917-FCE960EAEB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802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 descr="Table with course goals on the left and course assignments across the top and X's marking assignments that address each goal">
            <a:extLst>
              <a:ext uri="{FF2B5EF4-FFF2-40B4-BE49-F238E27FC236}">
                <a16:creationId xmlns:a16="http://schemas.microsoft.com/office/drawing/2014/main" id="{764A59F5-B5F7-4743-B27C-F85498BAE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606464"/>
              </p:ext>
            </p:extLst>
          </p:nvPr>
        </p:nvGraphicFramePr>
        <p:xfrm>
          <a:off x="996820" y="289248"/>
          <a:ext cx="10384542" cy="6072643"/>
        </p:xfrm>
        <a:graphic>
          <a:graphicData uri="http://schemas.openxmlformats.org/drawingml/2006/table">
            <a:tbl>
              <a:tblPr firstRow="1">
                <a:tableStyleId>{8A107856-5554-42FB-B03E-39F5DBC370BA}</a:tableStyleId>
              </a:tblPr>
              <a:tblGrid>
                <a:gridCol w="4917597">
                  <a:extLst>
                    <a:ext uri="{9D8B030D-6E8A-4147-A177-3AD203B41FA5}">
                      <a16:colId xmlns:a16="http://schemas.microsoft.com/office/drawing/2014/main" val="763174200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703982940"/>
                    </a:ext>
                  </a:extLst>
                </a:gridCol>
                <a:gridCol w="749030">
                  <a:extLst>
                    <a:ext uri="{9D8B030D-6E8A-4147-A177-3AD203B41FA5}">
                      <a16:colId xmlns:a16="http://schemas.microsoft.com/office/drawing/2014/main" val="3050205984"/>
                    </a:ext>
                  </a:extLst>
                </a:gridCol>
                <a:gridCol w="963038">
                  <a:extLst>
                    <a:ext uri="{9D8B030D-6E8A-4147-A177-3AD203B41FA5}">
                      <a16:colId xmlns:a16="http://schemas.microsoft.com/office/drawing/2014/main" val="1189366103"/>
                    </a:ext>
                  </a:extLst>
                </a:gridCol>
                <a:gridCol w="1001949">
                  <a:extLst>
                    <a:ext uri="{9D8B030D-6E8A-4147-A177-3AD203B41FA5}">
                      <a16:colId xmlns:a16="http://schemas.microsoft.com/office/drawing/2014/main" val="3138701239"/>
                    </a:ext>
                  </a:extLst>
                </a:gridCol>
                <a:gridCol w="933855">
                  <a:extLst>
                    <a:ext uri="{9D8B030D-6E8A-4147-A177-3AD203B41FA5}">
                      <a16:colId xmlns:a16="http://schemas.microsoft.com/office/drawing/2014/main" val="1131754355"/>
                    </a:ext>
                  </a:extLst>
                </a:gridCol>
                <a:gridCol w="1011677">
                  <a:extLst>
                    <a:ext uri="{9D8B030D-6E8A-4147-A177-3AD203B41FA5}">
                      <a16:colId xmlns:a16="http://schemas.microsoft.com/office/drawing/2014/main" val="78303581"/>
                    </a:ext>
                  </a:extLst>
                </a:gridCol>
              </a:tblGrid>
              <a:tr h="6141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u="none" strike="noStrike" dirty="0">
                          <a:effectLst/>
                        </a:rPr>
                        <a:t>Goal, SWBAT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u="none" strike="noStrike" dirty="0">
                          <a:effectLst/>
                        </a:rPr>
                        <a:t>Group Present.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u="none" strike="noStrike" dirty="0">
                          <a:effectLst/>
                        </a:rPr>
                        <a:t>Psycho-ling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u="none" strike="noStrike" dirty="0">
                          <a:effectLst/>
                        </a:rPr>
                        <a:t>Dev, Cog &amp; Aging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u="none" strike="noStrike" dirty="0">
                          <a:effectLst/>
                        </a:rPr>
                        <a:t>Code-switching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u="none" strike="noStrike" dirty="0">
                          <a:effectLst/>
                        </a:rPr>
                        <a:t>Policy &amp; Education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u="none" strike="noStrike" dirty="0">
                          <a:effectLst/>
                        </a:rPr>
                        <a:t>Genius of Language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extLst>
                  <a:ext uri="{0D108BD9-81ED-4DB2-BD59-A6C34878D82A}">
                    <a16:rowId xmlns:a16="http://schemas.microsoft.com/office/drawing/2014/main" val="2848036788"/>
                  </a:ext>
                </a:extLst>
              </a:tr>
              <a:tr h="9146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reflect on the role that bilingualism has on an individual’s language development, personal identity, and social identity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X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(X)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X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extLst>
                  <a:ext uri="{0D108BD9-81ED-4DB2-BD59-A6C34878D82A}">
                    <a16:rowId xmlns:a16="http://schemas.microsoft.com/office/drawing/2014/main" val="1287590002"/>
                  </a:ext>
                </a:extLst>
              </a:tr>
              <a:tr h="9146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discuss the role that social identity and language status play in perceptions of bi-/multilingualism, within and outside of bi-/multilingual communities;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X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X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extLst>
                  <a:ext uri="{0D108BD9-81ED-4DB2-BD59-A6C34878D82A}">
                    <a16:rowId xmlns:a16="http://schemas.microsoft.com/office/drawing/2014/main" val="493639647"/>
                  </a:ext>
                </a:extLst>
              </a:tr>
              <a:tr h="9146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analyze language production from bilinguals and describe the patterns of language use or switching based on (a) social factors and (b) structural factors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X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extLst>
                  <a:ext uri="{0D108BD9-81ED-4DB2-BD59-A6C34878D82A}">
                    <a16:rowId xmlns:a16="http://schemas.microsoft.com/office/drawing/2014/main" val="2824579329"/>
                  </a:ext>
                </a:extLst>
              </a:tr>
              <a:tr h="5717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critically evaluate research findings about bi-/multilingualism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X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X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X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extLst>
                  <a:ext uri="{0D108BD9-81ED-4DB2-BD59-A6C34878D82A}">
                    <a16:rowId xmlns:a16="http://schemas.microsoft.com/office/drawing/2014/main" val="784095435"/>
                  </a:ext>
                </a:extLst>
              </a:tr>
              <a:tr h="6141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describe and illustrate some of the basic models of language processing for bilinguals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X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extLst>
                  <a:ext uri="{0D108BD9-81ED-4DB2-BD59-A6C34878D82A}">
                    <a16:rowId xmlns:a16="http://schemas.microsoft.com/office/drawing/2014/main" val="1203708788"/>
                  </a:ext>
                </a:extLst>
              </a:tr>
              <a:tr h="6141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describe and illustrate the effects that being bilingual may have on cognition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X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extLst>
                  <a:ext uri="{0D108BD9-81ED-4DB2-BD59-A6C34878D82A}">
                    <a16:rowId xmlns:a16="http://schemas.microsoft.com/office/drawing/2014/main" val="3767831636"/>
                  </a:ext>
                </a:extLst>
              </a:tr>
              <a:tr h="9146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describe and illustrate the effects of family, society, and education on achieving and maintaining bilingualism for individuals and groups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X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X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 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73" marR="6373" marT="6373" marB="0" anchor="ctr"/>
                </a:tc>
                <a:extLst>
                  <a:ext uri="{0D108BD9-81ED-4DB2-BD59-A6C34878D82A}">
                    <a16:rowId xmlns:a16="http://schemas.microsoft.com/office/drawing/2014/main" val="564842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9714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D3BA-532F-4313-9C73-F60DAB727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for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C2827-0B7A-4D22-9134-A65884A65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Activities should be relevant, logically organized, free from extraneous content (Nilson &amp; Goodson, 2018) </a:t>
            </a:r>
          </a:p>
          <a:p>
            <a:r>
              <a:rPr lang="en-US" dirty="0"/>
              <a:t>Design activities that  learners with ways to apply or see the relevance of the content </a:t>
            </a:r>
          </a:p>
          <a:p>
            <a:r>
              <a:rPr lang="en-US" dirty="0"/>
              <a:t>If possible, design activities that allow students to choose from different ways to demonstrate knowledge</a:t>
            </a:r>
          </a:p>
          <a:p>
            <a:pPr lvl="1"/>
            <a:r>
              <a:rPr lang="en-US" dirty="0"/>
              <a:t>But be wary of the time it takes for assessment</a:t>
            </a:r>
          </a:p>
          <a:p>
            <a:r>
              <a:rPr lang="en-US" dirty="0"/>
              <a:t>Not all activities need be graded</a:t>
            </a:r>
          </a:p>
        </p:txBody>
      </p:sp>
    </p:spTree>
    <p:extLst>
      <p:ext uri="{BB962C8B-B14F-4D97-AF65-F5344CB8AC3E}">
        <p14:creationId xmlns:p14="http://schemas.microsoft.com/office/powerpoint/2010/main" val="13540229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CA03D-1D37-4DCE-B1F3-0D3B731A8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6A38C-41CE-43F6-98C9-6B45E88B6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List (or create) one student learning outcome from a course you have taught (or might teach).</a:t>
            </a:r>
          </a:p>
          <a:p>
            <a:r>
              <a:rPr lang="en-US"/>
              <a:t>Suggest one activity that could help students achieve that outcome</a:t>
            </a:r>
          </a:p>
          <a:p>
            <a:endParaRPr lang="en-US"/>
          </a:p>
          <a:p>
            <a:pPr marL="0" indent="0">
              <a:buNone/>
            </a:pPr>
            <a:r>
              <a:rPr lang="en-US">
                <a:hlinkClick r:id="rId2"/>
              </a:rPr>
              <a:t>https://docs.google.com/presentation/d/1KQArGq9IGn9OmTaMGVx_S40ANK0MlsuiSPOuQVOU3ZU/edit?usp=sharing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4349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2890F-CC31-43E1-80AA-244544C6A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F1344-31A5-418D-9C62-6B7A44532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99708"/>
            <a:ext cx="9601200" cy="4472491"/>
          </a:xfrm>
        </p:spPr>
        <p:txBody>
          <a:bodyPr>
            <a:normAutofit fontScale="92500" lnSpcReduction="20000"/>
          </a:bodyPr>
          <a:lstStyle/>
          <a:p>
            <a:pPr marL="285750" marR="0" indent="-304800">
              <a:spcBef>
                <a:spcPts val="0"/>
              </a:spcBef>
              <a:spcAft>
                <a:spcPts val="0"/>
              </a:spcAft>
            </a:pPr>
            <a:r>
              <a:rPr lang="en-US" sz="1800" cap="small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Brown, Peter C.; Henry L. Roediger III.; and Mark A. McDaniel. 2014. </a:t>
            </a:r>
            <a:r>
              <a:rPr lang="en-US" sz="18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Make it stick: The science of successful learning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Cambridge MA: Bellknap Press of Harvard University Press.</a:t>
            </a:r>
            <a:endParaRPr lang="en-US" sz="18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marR="0" indent="-304800">
              <a:spcBef>
                <a:spcPts val="0"/>
              </a:spcBef>
              <a:spcAft>
                <a:spcPts val="0"/>
              </a:spcAft>
            </a:pPr>
            <a:r>
              <a:rPr lang="en-US" sz="1800" cap="small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center for the Study of Global Change, Indiana University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What is an affective learning taxonomy? </a:t>
            </a:r>
            <a:r>
              <a:rPr lang="en-US" sz="18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Center for the Study of Global Change, Global Teaching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https://global.indiana.edu/documents/Learning-Taxonomy-Affective.pdf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marR="0" indent="-304800">
              <a:spcBef>
                <a:spcPts val="0"/>
              </a:spcBef>
              <a:spcAft>
                <a:spcPts val="0"/>
              </a:spcAft>
            </a:pPr>
            <a:r>
              <a:rPr lang="en-US" sz="1800" cap="small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Krathwohl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cap="small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David R.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2002. A revision of Bloom’s Taxonomy: An overview. </a:t>
            </a:r>
            <a:r>
              <a:rPr lang="en-US" sz="18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Theory Into Practice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41.212–218. doi:</a:t>
            </a:r>
            <a:r>
              <a:rPr lang="en-US" sz="1800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10.1207/s15430421tip4104_2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marR="0" indent="-304800">
              <a:spcBef>
                <a:spcPts val="0"/>
              </a:spcBef>
              <a:spcAft>
                <a:spcPts val="0"/>
              </a:spcAft>
            </a:pPr>
            <a:r>
              <a:rPr lang="en-US" sz="1800" cap="small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Lease, Lynn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Krathwohl and Bloom’s Affective Taxonomy. </a:t>
            </a:r>
            <a:r>
              <a:rPr lang="en-US" sz="18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Krathwohl and Bloom’s Affective Taxonomy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https://lynnleasephd.com/2018/08/23/krathwohl-and-blooms-affective-taxonomy/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marR="0" indent="-304800">
              <a:spcBef>
                <a:spcPts val="0"/>
              </a:spcBef>
              <a:spcAft>
                <a:spcPts val="0"/>
              </a:spcAft>
            </a:pPr>
            <a:r>
              <a:rPr lang="en-US" sz="1800" cap="small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Nilson, Linda B.; and Ludwika A. Goodson. 2018. </a:t>
            </a:r>
            <a:r>
              <a:rPr lang="en-US" sz="18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Online teaching at its best: Merging instructional design with teaching and learning research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San Francisco, CA: Jossey-Bass.</a:t>
            </a:r>
            <a:endParaRPr lang="en-US" sz="18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marR="0" indent="-304800">
              <a:spcBef>
                <a:spcPts val="0"/>
              </a:spcBef>
              <a:spcAft>
                <a:spcPts val="0"/>
              </a:spcAft>
            </a:pPr>
            <a:r>
              <a:rPr lang="en-US" sz="1800" cap="small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University of Buffalo Center for Educational Innovation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Bloom’s taxonomy of knowledge. </a:t>
            </a:r>
            <a:r>
              <a:rPr lang="en-US" sz="18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Bloom’s Taxonomy of Knowledge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http://www.buffalo.edu/ubcei/enhance/designing/learning-outcomes/blooms-taxonomy-of-knowledge.html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marR="0" indent="-304800">
              <a:spcBef>
                <a:spcPts val="0"/>
              </a:spcBef>
              <a:spcAft>
                <a:spcPts val="0"/>
              </a:spcAft>
            </a:pPr>
            <a:r>
              <a:rPr lang="en-US" sz="1800" cap="small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University of Buffalo Center for Educational Innovation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Fink’s significant learning outcomes. </a:t>
            </a:r>
            <a:r>
              <a:rPr lang="en-US" sz="18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Fink’s Significant Learning Outcomes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http://www.buffalo.edu/ubcei/enhance/designing/learning-outcomes/finks-significant-learning-outcomes.html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marR="0" indent="-304800">
              <a:spcBef>
                <a:spcPts val="0"/>
              </a:spcBef>
              <a:spcAft>
                <a:spcPts val="0"/>
              </a:spcAft>
            </a:pPr>
            <a:r>
              <a:rPr lang="en-US" sz="1800" cap="small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Wilson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cap="small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Leslie Owen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Three domains of learning - cognitive, affective, psychomotor. </a:t>
            </a:r>
            <a:r>
              <a:rPr lang="en-US" sz="18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Second Principle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u="sng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https://thesecondprinciple.com/instructional-design/threedomainsoflearning/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63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3F4445-9777-4C06-97BF-61CFDA604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0F2D6F-A72F-4535-92C2-B4276DF1D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Nilson, Linda B.; and Ludwika A. Goodson. 2018.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Online teaching at its best: Merging instructional design with teaching and learning research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San Francisco, CA: Jossey-Bass.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76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D92E9-727F-40E8-898B-757C18384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design challenges when designing for online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FD136-B0FF-404F-A828-29ABD19F7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Online learning creates an additional cognitive burden – students have to navigate the content </a:t>
            </a:r>
            <a:r>
              <a:rPr lang="en-US" i="1" dirty="0"/>
              <a:t>and </a:t>
            </a:r>
            <a:r>
              <a:rPr lang="en-US" dirty="0"/>
              <a:t>the course design</a:t>
            </a:r>
          </a:p>
          <a:p>
            <a:r>
              <a:rPr lang="en-US" dirty="0"/>
              <a:t>Students don’t have immediate access to an instructor when they get confused or don’t understand</a:t>
            </a:r>
          </a:p>
          <a:p>
            <a:r>
              <a:rPr lang="en-US" dirty="0"/>
              <a:t>Students need to self-regulate their learning (but many aren’t great at this)</a:t>
            </a:r>
          </a:p>
          <a:p>
            <a:r>
              <a:rPr lang="en-US" dirty="0"/>
              <a:t>Students having varying levels of access to technology</a:t>
            </a:r>
          </a:p>
          <a:p>
            <a:pPr lvl="1"/>
            <a:r>
              <a:rPr lang="en-US" dirty="0"/>
              <a:t>Some are accessing courses through a phone, others have older computers, some have poor/no Wi-Fi, etc.</a:t>
            </a:r>
          </a:p>
        </p:txBody>
      </p:sp>
    </p:spTree>
    <p:extLst>
      <p:ext uri="{BB962C8B-B14F-4D97-AF65-F5344CB8AC3E}">
        <p14:creationId xmlns:p14="http://schemas.microsoft.com/office/powerpoint/2010/main" val="2589129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0906F-FB88-497F-843C-E4BC46481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Universal Design for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3B537-FDA0-46E5-B741-0AD69996A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tools from Universal Design for Learning</a:t>
            </a:r>
          </a:p>
          <a:p>
            <a:r>
              <a:rPr lang="en-US"/>
              <a:t>“</a:t>
            </a:r>
            <a:r>
              <a:rPr lang="en-US" b="0" i="0">
                <a:solidFill>
                  <a:srgbClr val="292929"/>
                </a:solidFill>
                <a:effectLst/>
                <a:latin typeface="Open Sans"/>
              </a:rPr>
              <a:t>a framework to improve and optimize teaching and learning for all people based on scientific insights into how humans learn.”</a:t>
            </a:r>
          </a:p>
          <a:p>
            <a:pPr marL="457200" lvl="1" indent="0">
              <a:buNone/>
            </a:pPr>
            <a:r>
              <a:rPr lang="en-US">
                <a:hlinkClick r:id="rId2"/>
              </a:rPr>
              <a:t>https://udlguidelines.cast.org/</a:t>
            </a:r>
            <a:r>
              <a:rPr lang="en-US">
                <a:solidFill>
                  <a:srgbClr val="292929"/>
                </a:solidFill>
                <a:latin typeface="Open Sans"/>
              </a:rPr>
              <a:t> </a:t>
            </a:r>
          </a:p>
          <a:p>
            <a:endParaRPr lang="en-US">
              <a:solidFill>
                <a:srgbClr val="292929"/>
              </a:solidFill>
              <a:latin typeface="Open Sans"/>
            </a:endParaRPr>
          </a:p>
          <a:p>
            <a:r>
              <a:rPr lang="en-US">
                <a:solidFill>
                  <a:srgbClr val="292929"/>
                </a:solidFill>
                <a:latin typeface="Open Sans"/>
              </a:rPr>
              <a:t>UDL: Provide multiple means of engagement, multiple means of representation, multiple means of action/expression</a:t>
            </a:r>
          </a:p>
        </p:txBody>
      </p:sp>
    </p:spTree>
    <p:extLst>
      <p:ext uri="{BB962C8B-B14F-4D97-AF65-F5344CB8AC3E}">
        <p14:creationId xmlns:p14="http://schemas.microsoft.com/office/powerpoint/2010/main" val="311761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A4C16E-BB30-48B0-8CB4-246A7B74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Three Cs: Consistency, Clarity, Communication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1B1BD1-791A-4DDF-9E2E-BC75AC258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Online learning creates an additional cognitive burden</a:t>
            </a:r>
          </a:p>
          <a:p>
            <a:r>
              <a:rPr lang="en-US"/>
              <a:t>Attending to the three Cs </a:t>
            </a:r>
          </a:p>
          <a:p>
            <a:pPr lvl="1"/>
            <a:r>
              <a:rPr lang="en-US"/>
              <a:t>makes </a:t>
            </a:r>
            <a:r>
              <a:rPr lang="en-US" dirty="0"/>
              <a:t>content </a:t>
            </a:r>
            <a:r>
              <a:rPr lang="en-US"/>
              <a:t>more accessible</a:t>
            </a:r>
          </a:p>
          <a:p>
            <a:pPr lvl="1"/>
            <a:r>
              <a:rPr lang="en-US"/>
              <a:t>reduces student frustration</a:t>
            </a:r>
          </a:p>
          <a:p>
            <a:pPr lvl="1"/>
            <a:r>
              <a:rPr lang="en-US"/>
              <a:t>increases student engagement</a:t>
            </a:r>
            <a:endParaRPr lang="en-US" dirty="0"/>
          </a:p>
          <a:p>
            <a:r>
              <a:rPr lang="en-US" dirty="0"/>
              <a:t>Consistency, clarity, and communication should be built into course design, assignment design, and assessment</a:t>
            </a:r>
          </a:p>
        </p:txBody>
      </p:sp>
    </p:spTree>
    <p:extLst>
      <p:ext uri="{BB962C8B-B14F-4D97-AF65-F5344CB8AC3E}">
        <p14:creationId xmlns:p14="http://schemas.microsoft.com/office/powerpoint/2010/main" val="345116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FBB58-68F0-4A44-971F-14B2A352E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</a:t>
            </a:r>
            <a:r>
              <a:rPr lang="en-US"/>
              <a:t>in organization &amp; design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5100E-CDDC-4C94-A23C-70929E71F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Consistency: Create a consistent structure for each topic/week</a:t>
            </a:r>
          </a:p>
          <a:p>
            <a:pPr lvl="1"/>
            <a:r>
              <a:rPr lang="en-US" dirty="0"/>
              <a:t>Orient students to </a:t>
            </a:r>
            <a:r>
              <a:rPr lang="en-US"/>
              <a:t>the structure</a:t>
            </a:r>
            <a:endParaRPr lang="en-US" dirty="0"/>
          </a:p>
          <a:p>
            <a:pPr lvl="1"/>
            <a:r>
              <a:rPr lang="en-US"/>
              <a:t>Follow structure your institution promotes</a:t>
            </a:r>
            <a:endParaRPr lang="en-US" dirty="0"/>
          </a:p>
          <a:p>
            <a:pPr lvl="1"/>
            <a:r>
              <a:rPr lang="en-US" dirty="0"/>
              <a:t>Create a learning cycle where students know what to expect for each topic</a:t>
            </a:r>
          </a:p>
          <a:p>
            <a:pPr lvl="1"/>
            <a:r>
              <a:rPr lang="en-US" dirty="0"/>
              <a:t>Organize topics in the </a:t>
            </a:r>
            <a:r>
              <a:rPr lang="en-US"/>
              <a:t>order of coverage</a:t>
            </a:r>
            <a:endParaRPr lang="en-US" dirty="0"/>
          </a:p>
          <a:p>
            <a:pPr lvl="1"/>
            <a:r>
              <a:rPr lang="en-US" dirty="0"/>
              <a:t>Make frequently used resources easy </a:t>
            </a:r>
            <a:r>
              <a:rPr lang="en-US"/>
              <a:t>to find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4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A796-975D-4B5A-A479-087B3CB43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Consistency: Portland State University’s recommended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63E76-051A-4C94-8BD1-516581130D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Metastructure </a:t>
            </a:r>
          </a:p>
          <a:p>
            <a:pPr lvl="1"/>
            <a:r>
              <a:rPr lang="en-US" dirty="0"/>
              <a:t>Overview of topics for the week/unit</a:t>
            </a:r>
          </a:p>
          <a:p>
            <a:pPr lvl="1"/>
            <a:r>
              <a:rPr lang="en-US" dirty="0"/>
              <a:t>Learning objectives</a:t>
            </a:r>
          </a:p>
          <a:p>
            <a:pPr lvl="1"/>
            <a:r>
              <a:rPr lang="en-US" dirty="0"/>
              <a:t>Reminders/important information</a:t>
            </a:r>
          </a:p>
          <a:p>
            <a:pPr lvl="1"/>
            <a:r>
              <a:rPr lang="en-US" dirty="0"/>
              <a:t>Weekly course materials and activities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DACDDC-9592-481E-8B83-670E92FD78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Weekly materials</a:t>
            </a:r>
          </a:p>
          <a:p>
            <a:pPr lvl="1"/>
            <a:r>
              <a:rPr lang="en-US" dirty="0"/>
              <a:t>Read</a:t>
            </a:r>
          </a:p>
          <a:p>
            <a:pPr lvl="1"/>
            <a:r>
              <a:rPr lang="en-US" dirty="0"/>
              <a:t>Watch</a:t>
            </a:r>
          </a:p>
          <a:p>
            <a:pPr lvl="1"/>
            <a:r>
              <a:rPr lang="en-US" dirty="0"/>
              <a:t>Activities</a:t>
            </a:r>
          </a:p>
          <a:p>
            <a:pPr lvl="1"/>
            <a:r>
              <a:rPr lang="en-US" dirty="0"/>
              <a:t>Supplemental materials</a:t>
            </a:r>
          </a:p>
        </p:txBody>
      </p:sp>
    </p:spTree>
    <p:extLst>
      <p:ext uri="{BB962C8B-B14F-4D97-AF65-F5344CB8AC3E}">
        <p14:creationId xmlns:p14="http://schemas.microsoft.com/office/powerpoint/2010/main" val="4139669183"/>
      </p:ext>
    </p:extLst>
  </p:cSld>
  <p:clrMapOvr>
    <a:masterClrMapping/>
  </p:clrMapOvr>
</p:sld>
</file>

<file path=ppt/theme/theme1.xml><?xml version="1.0" encoding="utf-8"?>
<a:theme xmlns:a="http://schemas.openxmlformats.org/drawingml/2006/main" name="Green Side Line">
  <a:themeElements>
    <a:clrScheme name="Custom 2">
      <a:dk1>
        <a:sysClr val="windowText" lastClr="000000"/>
      </a:dk1>
      <a:lt1>
        <a:sysClr val="window" lastClr="FFFFFF"/>
      </a:lt1>
      <a:dk2>
        <a:srgbClr val="92D050"/>
      </a:dk2>
      <a:lt2>
        <a:srgbClr val="FFFFFF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en Stripe Wide.potx" id="{35020411-17B9-4249-AD20-C7BECE9A1663}" vid="{D7C37E11-FA93-452B-AE5A-977BE16080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1706</Words>
  <Application>Microsoft Office PowerPoint</Application>
  <PresentationFormat>Widescreen</PresentationFormat>
  <Paragraphs>219</Paragraphs>
  <Slides>33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Calibri</vt:lpstr>
      <vt:lpstr>Franklin Gothic Book</vt:lpstr>
      <vt:lpstr>Open Sans</vt:lpstr>
      <vt:lpstr>Times New Roman</vt:lpstr>
      <vt:lpstr>Green Side Line</vt:lpstr>
      <vt:lpstr>Best Practices in Online Course and Assignment Design</vt:lpstr>
      <vt:lpstr>Opener discussion</vt:lpstr>
      <vt:lpstr>Best practices for content organization</vt:lpstr>
      <vt:lpstr>Acknowledgment </vt:lpstr>
      <vt:lpstr>Some design challenges when designing for online learning</vt:lpstr>
      <vt:lpstr>Universal Design for Learning</vt:lpstr>
      <vt:lpstr>The Three Cs: Consistency, Clarity, Communication</vt:lpstr>
      <vt:lpstr>Consistency in organization &amp; design</vt:lpstr>
      <vt:lpstr>Consistency: Portland State University’s recommended organization</vt:lpstr>
      <vt:lpstr>PowerPoint Presentation</vt:lpstr>
      <vt:lpstr>Example</vt:lpstr>
      <vt:lpstr>Example part 2</vt:lpstr>
      <vt:lpstr>Example, part 3</vt:lpstr>
      <vt:lpstr>Reflection</vt:lpstr>
      <vt:lpstr>Clarity &amp; Communication to build interaction</vt:lpstr>
      <vt:lpstr>Clarity</vt:lpstr>
      <vt:lpstr>Scaffolding</vt:lpstr>
      <vt:lpstr>Communication</vt:lpstr>
      <vt:lpstr>The value of interaction</vt:lpstr>
      <vt:lpstr>Reflection</vt:lpstr>
      <vt:lpstr>Principles of good practice for high-quality interaction online (Nilson &amp; Goodson, 2018)</vt:lpstr>
      <vt:lpstr>Student-student interaction</vt:lpstr>
      <vt:lpstr>More specific good practices for discussion</vt:lpstr>
      <vt:lpstr>Good practices for group work (Group work online: Are you crazy?)</vt:lpstr>
      <vt:lpstr>Reflection</vt:lpstr>
      <vt:lpstr>Best practices in activity design</vt:lpstr>
      <vt:lpstr>Planning activities: Learning outcomes as a starting point</vt:lpstr>
      <vt:lpstr>Taxonomies of Learning </vt:lpstr>
      <vt:lpstr>Course activities: Align learning outcomes with activities</vt:lpstr>
      <vt:lpstr>PowerPoint Presentation</vt:lpstr>
      <vt:lpstr>Best practices for activities</vt:lpstr>
      <vt:lpstr>Activity</vt:lpstr>
      <vt:lpstr>References and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Santelmann</dc:creator>
  <cp:lastModifiedBy>Administrator</cp:lastModifiedBy>
  <cp:revision>34</cp:revision>
  <dcterms:created xsi:type="dcterms:W3CDTF">2021-01-07T04:48:23Z</dcterms:created>
  <dcterms:modified xsi:type="dcterms:W3CDTF">2021-01-27T01:13:55Z</dcterms:modified>
</cp:coreProperties>
</file>