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77" r:id="rId3"/>
    <p:sldId id="257" r:id="rId4"/>
    <p:sldId id="259" r:id="rId5"/>
    <p:sldId id="268" r:id="rId6"/>
    <p:sldId id="269" r:id="rId7"/>
    <p:sldId id="272" r:id="rId8"/>
    <p:sldId id="270" r:id="rId9"/>
    <p:sldId id="271" r:id="rId10"/>
    <p:sldId id="274" r:id="rId11"/>
    <p:sldId id="273" r:id="rId12"/>
    <p:sldId id="261" r:id="rId13"/>
    <p:sldId id="262" r:id="rId14"/>
    <p:sldId id="275" r:id="rId15"/>
    <p:sldId id="276" r:id="rId16"/>
    <p:sldId id="263" r:id="rId17"/>
    <p:sldId id="26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2" autoAdjust="0"/>
    <p:restoredTop sz="94660"/>
  </p:normalViewPr>
  <p:slideViewPr>
    <p:cSldViewPr snapToGrid="0">
      <p:cViewPr varScale="1">
        <p:scale>
          <a:sx n="67" d="100"/>
          <a:sy n="67" d="100"/>
        </p:scale>
        <p:origin x="8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5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8" y="3956281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9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2CF0D93-BDED-4113-9B96-2450F5E5942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6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CCE3A09-04B8-46A8-8FE3-AD465799B70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52858" y="744470"/>
            <a:ext cx="1067411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8410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7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0D93-BDED-4113-9B96-2450F5E5942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3A09-04B8-46A8-8FE3-AD465799B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4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4396" y="624156"/>
            <a:ext cx="1987933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1" y="624156"/>
            <a:ext cx="7632700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0D93-BDED-4113-9B96-2450F5E5942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3A09-04B8-46A8-8FE3-AD465799B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9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0D93-BDED-4113-9B96-2450F5E5942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3A09-04B8-46A8-8FE3-AD465799B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3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2"/>
            <a:ext cx="9612971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9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CF0D93-BDED-4113-9B96-2450F5E5942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3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CE3A09-04B8-46A8-8FE3-AD465799B7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8151963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8151963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0907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6001"/>
            <a:ext cx="4447787" cy="3581401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 baseline="0"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 baseline="0">
                <a:solidFill>
                  <a:schemeClr val="tx1"/>
                </a:solidFill>
              </a:defRPr>
            </a:lvl4pPr>
            <a:lvl5pPr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6001"/>
            <a:ext cx="4447787" cy="358140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0D93-BDED-4113-9B96-2450F5E5942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3A09-04B8-46A8-8FE3-AD465799B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9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230"/>
            <a:ext cx="4447787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1" y="3305209"/>
            <a:ext cx="4447785" cy="2562193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 baseline="0"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 baseline="0">
                <a:solidFill>
                  <a:schemeClr val="tx1"/>
                </a:solidFill>
              </a:defRPr>
            </a:lvl4pPr>
            <a:lvl5pPr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3" y="2349754"/>
            <a:ext cx="4447787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3" y="3305209"/>
            <a:ext cx="4447787" cy="2562193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 baseline="0"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 baseline="0">
                <a:solidFill>
                  <a:schemeClr val="tx1"/>
                </a:solidFill>
              </a:defRPr>
            </a:lvl4pPr>
            <a:lvl5pPr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0D93-BDED-4113-9B96-2450F5E5942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3A09-04B8-46A8-8FE3-AD465799B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4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0D93-BDED-4113-9B96-2450F5E5942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3A09-04B8-46A8-8FE3-AD465799B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2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0D93-BDED-4113-9B96-2450F5E5942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3A09-04B8-46A8-8FE3-AD465799B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8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CF0D93-BDED-4113-9B96-2450F5E5942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1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CE3A09-04B8-46A8-8FE3-AD465799B7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164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2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CF0D93-BDED-4113-9B96-2450F5E5942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1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CE3A09-04B8-46A8-8FE3-AD465799B7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535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92CF0D93-BDED-4113-9B96-2450F5E5942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5" y="6453386"/>
            <a:ext cx="6280831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7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CCCE3A09-04B8-46A8-8FE3-AD465799B7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278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800" i="1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400" i="1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amboard.google.com/d/17wXjIwvF0S4okbenFqB3HhMLENcXjasHTG4pC_l9-tc/viewer?f=0" TargetMode="External"/><Relationship Id="rId2" Type="http://schemas.openxmlformats.org/officeDocument/2006/relationships/hyperlink" Target="https://jamboard.google.com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jamboard.google.com/d/1uy9P3jq-t6MsAZ1sdGVjPOhePFNBHjJx_o04o9FXbko/edit?usp=shari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ingscholarlyteaching.wordpress.com/2021/01/02/poster-c6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5EA38-2B0F-4C8A-8111-0D3DCD27B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1141358"/>
          </a:xfrm>
        </p:spPr>
        <p:txBody>
          <a:bodyPr anchor="t"/>
          <a:lstStyle/>
          <a:p>
            <a:r>
              <a:rPr lang="en-US" dirty="0"/>
              <a:t>Teaching Syntax Online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787686-BC4E-4902-B5A9-12F546089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461" y="3638939"/>
            <a:ext cx="7768959" cy="2136710"/>
          </a:xfrm>
        </p:spPr>
        <p:txBody>
          <a:bodyPr>
            <a:normAutofit/>
          </a:bodyPr>
          <a:lstStyle/>
          <a:p>
            <a:r>
              <a:rPr lang="en-US" sz="2000" b="1"/>
              <a:t>Teaching Hybrid and Fully Online: Best Practices in Course Development and Delivery</a:t>
            </a:r>
          </a:p>
          <a:p>
            <a:endParaRPr lang="en-US" sz="2000" b="1" dirty="0"/>
          </a:p>
          <a:p>
            <a:r>
              <a:rPr lang="en-US" b="1" dirty="0"/>
              <a:t>Lynn Santelmann</a:t>
            </a:r>
          </a:p>
          <a:p>
            <a:r>
              <a:rPr lang="en-US" b="1" dirty="0"/>
              <a:t>Portland State University</a:t>
            </a:r>
          </a:p>
          <a:p>
            <a:r>
              <a:rPr lang="en-US" b="1"/>
              <a:t>January 7, 2021</a:t>
            </a:r>
            <a:endParaRPr lang="en-US" dirty="0"/>
          </a:p>
        </p:txBody>
      </p:sp>
      <p:pic>
        <p:nvPicPr>
          <p:cNvPr id="5" name="Picture 4" descr="Text, company name&#10;&#10;Description automatically generated">
            <a:extLst>
              <a:ext uri="{FF2B5EF4-FFF2-40B4-BE49-F238E27FC236}">
                <a16:creationId xmlns:a16="http://schemas.microsoft.com/office/drawing/2014/main" id="{43253182-1904-4E4D-8987-3223F2679E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7028" y="4312609"/>
            <a:ext cx="118872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957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DD868-1C43-4868-A8BF-0D7F899EB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Teaching tips for asynchronous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133AF-8E58-4C94-B2AD-23FF6B10D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Create short videos that demonstrate process – students benefit from seeing you do the steps multiple times</a:t>
            </a:r>
          </a:p>
          <a:p>
            <a:r>
              <a:rPr lang="en-US"/>
              <a:t>Encourage discussion – pose questions that have multiple possible answers</a:t>
            </a:r>
          </a:p>
          <a:p>
            <a:r>
              <a:rPr lang="en-US"/>
              <a:t>Have students collaborate on building arguments</a:t>
            </a:r>
          </a:p>
          <a:p>
            <a:r>
              <a:rPr lang="en-US"/>
              <a:t>Create opportunities for students to get appropriate, repeated, interleaved practice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2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6E47C-40AF-4D04-BA0D-677138151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Benefits of self-correct 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6D6E6-0858-47F6-9708-90801F528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Students test themselves, get spaced and interleaved practice, generate answers, reflect on errors </a:t>
            </a:r>
          </a:p>
          <a:p>
            <a:r>
              <a:rPr lang="en-US"/>
              <a:t>The formative nature with student corrections promotes learning and normalizes mistakes.</a:t>
            </a:r>
          </a:p>
          <a:p>
            <a:r>
              <a:rPr lang="en-US"/>
              <a:t>Students are involved in providing the feedback </a:t>
            </a:r>
          </a:p>
          <a:p>
            <a:r>
              <a:rPr lang="en-US"/>
              <a:t>They get both immediate feedback and delayed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03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E7D28-C291-45D1-9045-174F12FC9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other ideas for asynchronous teaching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A0BEC-CF1C-4E26-A31C-B205F2485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Pair </a:t>
            </a:r>
            <a:r>
              <a:rPr lang="en-US" dirty="0"/>
              <a:t>students up – have each do ½ of a set of problems, </a:t>
            </a:r>
            <a:r>
              <a:rPr lang="en-US"/>
              <a:t>then have their partners look at the answers, ask questions/suggest corrections, and have students submit jointly</a:t>
            </a:r>
          </a:p>
          <a:p>
            <a:r>
              <a:rPr lang="en-US"/>
              <a:t>Spot the difference activities – one right, one wrong tree, and have students (a) spot the difference and (b) determine what the difference </a:t>
            </a:r>
          </a:p>
          <a:p>
            <a:r>
              <a:rPr lang="en-US"/>
              <a:t>Have students record themselves “solving” complex tree and submit video.</a:t>
            </a:r>
          </a:p>
          <a:p>
            <a:pPr lvl="1"/>
            <a:r>
              <a:rPr lang="en-US"/>
              <a:t>Depends on class size (3 minute video x 30 = 90 min grading time; 3 min. x 75 = 3 ½ hours!)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63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21619-F9D8-444D-9C9C-6704AF355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 you think would work for asychronous syntax?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B1EB-AE83-4E12-8DC0-137054C0F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Reflect for a few minutes on other ways you could approach teaching syntax which is very procedural and very visual online</a:t>
            </a:r>
          </a:p>
          <a:p>
            <a:r>
              <a:rPr lang="en-US"/>
              <a:t>How can we make sure online syntax is accessible to all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71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1144BFA-0414-4A91-AA44-ED0F4E259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Appendix Tools for Drawing Trees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7C13EA-4B53-424F-A3AF-14FB6F435B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04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5BDD24-6C4A-4CDE-8F0E-77FF7E72B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Ways for instructors to draw trees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1A43A0-1E9D-484D-9E3D-6026F3C8A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Google jamboard: jamboard.google.com</a:t>
            </a:r>
          </a:p>
          <a:p>
            <a:r>
              <a:rPr lang="en-US"/>
              <a:t>Zoom whiteboard or other whiteboard website</a:t>
            </a:r>
          </a:p>
          <a:p>
            <a:r>
              <a:rPr lang="en-US"/>
              <a:t>Tablets with stylus connected to Zoom/Google Meets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25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0FF88-B19C-4063-9AEF-5BDA3F380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Hand-drawing trees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040F-DC88-454C-9448-30DED5603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Student do not need to use technology to draw trees. I encourage my students to use pencil and paper.</a:t>
            </a:r>
          </a:p>
          <a:p>
            <a:pPr lvl="1"/>
            <a:r>
              <a:rPr lang="en-US" dirty="0"/>
              <a:t>Students can draw on paper, take a picture with their phone, and then convert the pictures to </a:t>
            </a:r>
            <a:r>
              <a:rPr lang="en-US"/>
              <a:t>a pdf using an app.</a:t>
            </a:r>
            <a:endParaRPr lang="en-US" dirty="0"/>
          </a:p>
          <a:p>
            <a:pPr lvl="1"/>
            <a:r>
              <a:rPr lang="en-US"/>
              <a:t>Some </a:t>
            </a:r>
            <a:r>
              <a:rPr lang="en-US" dirty="0"/>
              <a:t>students used draw/</a:t>
            </a:r>
            <a:r>
              <a:rPr lang="en-US"/>
              <a:t>paint programs and submit pictures</a:t>
            </a:r>
            <a:endParaRPr lang="en-US" dirty="0"/>
          </a:p>
          <a:p>
            <a:pPr lvl="1"/>
            <a:r>
              <a:rPr lang="en-US" dirty="0"/>
              <a:t>Some students used other diagrams (organization chart?)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97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8E0D-859B-4D23-ACEE-BF07288EE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student work uploaded</a:t>
            </a:r>
          </a:p>
        </p:txBody>
      </p:sp>
      <p:pic>
        <p:nvPicPr>
          <p:cNvPr id="5" name="Content Placeholder 4" descr="Image of a syntax tree with the student's corrections. The sentence is &quot;The contestants were curious about the winner.&quot; The structure is a TP dominating an NP on the left and a T' on the right. T' dominates T and VP. VP dominates V and AdjP. AdjP dominates Adj and PP. PP dominates P and NP. NP dominates D and N. The student originally called &quot;were&quot; &quot;tense&quot; and it should be a verb. They called 'curious' a verb when it is an adjective. The corrections show T' and T, and AdjP over curious instead of VP. ">
            <a:extLst>
              <a:ext uri="{FF2B5EF4-FFF2-40B4-BE49-F238E27FC236}">
                <a16:creationId xmlns:a16="http://schemas.microsoft.com/office/drawing/2014/main" id="{CD2F7BA5-1EDB-4749-A11D-033508A1A9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350" y="2286000"/>
            <a:ext cx="5727700" cy="3581400"/>
          </a:xfrm>
        </p:spPr>
      </p:pic>
    </p:spTree>
    <p:extLst>
      <p:ext uri="{BB962C8B-B14F-4D97-AF65-F5344CB8AC3E}">
        <p14:creationId xmlns:p14="http://schemas.microsoft.com/office/powerpoint/2010/main" val="4164594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F0711-6BF3-4349-8BA0-3941ECF8E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FBC6-D762-4697-987B-E0D47681A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Two books that I’ve found very useful:</a:t>
            </a:r>
          </a:p>
          <a:p>
            <a:r>
              <a:rPr lang="en-US">
                <a:effectLst/>
              </a:rPr>
              <a:t>Brown, P. C., Roediger III, H. L., &amp; McDaniel, M. A. (2014). </a:t>
            </a:r>
            <a:r>
              <a:rPr lang="en-US" i="1">
                <a:effectLst/>
              </a:rPr>
              <a:t>Make it stick: The science of successful learning</a:t>
            </a:r>
            <a:r>
              <a:rPr lang="en-US">
                <a:effectLst/>
              </a:rPr>
              <a:t>. Bellknap Press of Harvard University Press.</a:t>
            </a:r>
          </a:p>
          <a:p>
            <a:r>
              <a:rPr lang="en-US">
                <a:effectLst/>
              </a:rPr>
              <a:t>Nilson, L. B., &amp; Goodson, L. A. (2018). </a:t>
            </a:r>
            <a:r>
              <a:rPr lang="en-US" i="1">
                <a:effectLst/>
              </a:rPr>
              <a:t>Online teaching at its best: Merging instructional design with teaching and learning research</a:t>
            </a:r>
            <a:r>
              <a:rPr lang="en-US">
                <a:effectLst/>
              </a:rPr>
              <a:t>. Jossey-Bass.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05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D3730-9653-4D27-8060-9ACFD8762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Teaching syntax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3D64E-895E-4B69-BB9C-2738584FC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Take 2 minutes think about: </a:t>
            </a:r>
            <a:endParaRPr lang="en-US" dirty="0"/>
          </a:p>
          <a:p>
            <a:pPr lvl="1"/>
            <a:r>
              <a:rPr lang="en-US"/>
              <a:t>What do/would </a:t>
            </a:r>
            <a:r>
              <a:rPr lang="en-US" dirty="0"/>
              <a:t>you do when you </a:t>
            </a:r>
            <a:r>
              <a:rPr lang="en-US"/>
              <a:t>teach syntax face-to-face (either in an Intro to Linguistics course or a Syntax course)? </a:t>
            </a:r>
            <a:endParaRPr lang="en-US" dirty="0"/>
          </a:p>
          <a:p>
            <a:pPr lvl="1"/>
            <a:r>
              <a:rPr lang="en-US" dirty="0"/>
              <a:t>Where do students struggle </a:t>
            </a:r>
            <a:r>
              <a:rPr lang="en-US"/>
              <a:t>when learning syntax?</a:t>
            </a:r>
          </a:p>
          <a:p>
            <a:pPr lvl="1"/>
            <a:r>
              <a:rPr lang="en-US"/>
              <a:t>What aspects of syntax present an additional challenge for online teaching and learning?  </a:t>
            </a:r>
          </a:p>
          <a:p>
            <a:pPr lvl="1"/>
            <a:endParaRPr lang="en-US"/>
          </a:p>
          <a:p>
            <a:r>
              <a:rPr lang="en-US"/>
              <a:t>Be ready to share your answers either in large group or via chat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19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41AE1-11CC-491F-8052-8D6655C8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/>
              <a:t>do students need to learn syntax? Practice, practice, practice, practice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7C3B2-86F4-4546-9FAD-CB559FCE6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3894" y="2286000"/>
            <a:ext cx="8463619" cy="3655802"/>
          </a:xfrm>
        </p:spPr>
        <p:txBody>
          <a:bodyPr>
            <a:normAutofit lnSpcReduction="10000"/>
          </a:bodyPr>
          <a:lstStyle/>
          <a:p>
            <a:r>
              <a:rPr lang="en-US"/>
              <a:t>Research in cognitive science has demonstrated that students learn best when they get </a:t>
            </a:r>
          </a:p>
          <a:p>
            <a:pPr lvl="1"/>
            <a:r>
              <a:rPr lang="en-US"/>
              <a:t>Practice with targeted feedback</a:t>
            </a:r>
          </a:p>
          <a:p>
            <a:pPr lvl="1"/>
            <a:r>
              <a:rPr lang="en-US"/>
              <a:t>Practice where they interact with others to construct knowledge</a:t>
            </a:r>
          </a:p>
          <a:p>
            <a:pPr lvl="1"/>
            <a:r>
              <a:rPr lang="en-US"/>
              <a:t>Spaced, interleaved practice</a:t>
            </a:r>
          </a:p>
          <a:p>
            <a:pPr lvl="1"/>
            <a:r>
              <a:rPr lang="en-US"/>
              <a:t>Multiple ways of receiving and practicing information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4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4D751-C852-401E-82A0-F6635B05A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609600"/>
            <a:ext cx="10393265" cy="1433804"/>
          </a:xfrm>
        </p:spPr>
        <p:txBody>
          <a:bodyPr>
            <a:normAutofit fontScale="90000"/>
          </a:bodyPr>
          <a:lstStyle/>
          <a:p>
            <a:r>
              <a:rPr lang="en-US"/>
              <a:t>Other findings from cognitive science that can lead to greater learning (online or face-to-face)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946A6-2F93-4249-B9A9-EB894F175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Desirable difficulties – something that makes us work harder to learn (but not too hard)</a:t>
            </a:r>
          </a:p>
          <a:p>
            <a:r>
              <a:rPr lang="en-US"/>
              <a:t>Self-testing or some other way to retrieve (not just recognize) new information (requires more cognitive effort)</a:t>
            </a:r>
          </a:p>
          <a:p>
            <a:r>
              <a:rPr lang="en-US"/>
              <a:t>An opportunity to correct and learn from errors</a:t>
            </a:r>
          </a:p>
          <a:p>
            <a:pPr lvl="1"/>
            <a:r>
              <a:rPr lang="en-US"/>
              <a:t>Immediate feedback is great</a:t>
            </a:r>
          </a:p>
          <a:p>
            <a:r>
              <a:rPr lang="en-US"/>
              <a:t>Frequent opportunities for recall, generation of answers, and application </a:t>
            </a:r>
          </a:p>
          <a:p>
            <a:r>
              <a:rPr lang="en-US"/>
              <a:t>Elaborative rehearsal – thinking about new material and connecting it to prior knowledge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22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4F165-5E51-4801-8C16-E7FC19C5E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48477"/>
            <a:ext cx="9601200" cy="1485900"/>
          </a:xfrm>
        </p:spPr>
        <p:txBody>
          <a:bodyPr/>
          <a:lstStyle/>
          <a:p>
            <a:r>
              <a:rPr lang="en-US"/>
              <a:t>How to achieve in synchronous or hybrid online courses?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88AD2-66B7-4B0B-AD2A-12D2FD1573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1217" y="2340947"/>
            <a:ext cx="4299710" cy="4110961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Synchronous online instruction: </a:t>
            </a:r>
          </a:p>
          <a:p>
            <a:pPr marL="457200" lvl="1" indent="-382588"/>
            <a:r>
              <a:rPr lang="en-US"/>
              <a:t>Build in small group work for every class </a:t>
            </a:r>
          </a:p>
          <a:p>
            <a:pPr marL="457200" lvl="1" indent="-382588"/>
            <a:r>
              <a:rPr lang="en-US"/>
              <a:t>Use formative feedback and spend class time discussing</a:t>
            </a:r>
          </a:p>
          <a:p>
            <a:pPr marL="457200" lvl="1" indent="-382588"/>
            <a:r>
              <a:rPr lang="en-US"/>
              <a:t>Consider a flipped or partially flipped classroom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4B3E28-1809-4C5A-9471-66FF8FA2E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1074" y="2303624"/>
            <a:ext cx="4772508" cy="3880773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Technology suggestion for online trees for group work: Google Jamboard: </a:t>
            </a:r>
            <a:r>
              <a:rPr lang="en-US">
                <a:hlinkClick r:id="rId2"/>
              </a:rPr>
              <a:t>https://jamboard.google.com/</a:t>
            </a:r>
            <a:endParaRPr lang="en-US"/>
          </a:p>
          <a:p>
            <a:r>
              <a:rPr lang="en-US"/>
              <a:t>Example: </a:t>
            </a:r>
            <a:r>
              <a:rPr lang="en-US">
                <a:hlinkClick r:id="rId3"/>
              </a:rPr>
              <a:t>https://jamboard.google.com/d/17wXjIwvF0S4okbenFqB3HhMLENcXjasHTG4pC_l9-tc/viewer?f=0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4170-5133-45ED-8BF0-39051F1BB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Try it out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89B5F7F-A669-40DC-B808-7DB64C64F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Jamboard activity – follow link (in chat) and complete the activity</a:t>
            </a:r>
          </a:p>
          <a:p>
            <a:endParaRPr lang="en-US"/>
          </a:p>
          <a:p>
            <a:r>
              <a:rPr lang="en-US">
                <a:hlinkClick r:id="rId2"/>
              </a:rPr>
              <a:t>https://jamboard.google.com/d/1uy9P3jq-t6MsAZ1sdGVjPOhePFNBHjJx_o04o9FXbko/edit?usp=sharing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7503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AB0BF-C3C3-4BCB-8D38-F41436EAF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move syntax to an asynchronous course?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6E77D27-94FA-40A3-89E4-D53A0BB8C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First: “For several decades, we have known the value of student interactions with the instructor, the course content, classmates, and technology in online courses … When these interactions develop instructor, cognitive, and social presence, they help students feel part of a community, which sustains their persistence in online courses …well-designed interactions keep students from feeling the sense of isolation that often leads them to withdraw.” (Nilson &amp; Goodson, 2018, pp. 131-132)</a:t>
            </a:r>
          </a:p>
        </p:txBody>
      </p:sp>
    </p:spTree>
    <p:extLst>
      <p:ext uri="{BB962C8B-B14F-4D97-AF65-F5344CB8AC3E}">
        <p14:creationId xmlns:p14="http://schemas.microsoft.com/office/powerpoint/2010/main" val="1308620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714B6-B2DF-4220-8C93-5ABC964D3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Repeated interleaved practice with self-correct homework (a shameless plug)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D4AAA1-72DD-4EF0-83A9-299109E37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Self-correct homework for syntax tree drawing: </a:t>
            </a:r>
            <a:r>
              <a:rPr lang="en-US">
                <a:hlinkClick r:id="rId2"/>
              </a:rPr>
              <a:t>https://lingscholarlyteaching.wordpress.com/2021/01/02/poster-c6/</a:t>
            </a:r>
            <a:r>
              <a:rPr lang="en-US"/>
              <a:t> 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Self-correct homework online: </a:t>
            </a:r>
          </a:p>
          <a:p>
            <a:pPr lvl="1"/>
            <a:r>
              <a:rPr lang="en-US"/>
              <a:t>Students complete homework on their own &amp; submit uncorrected homework to assignment folder</a:t>
            </a:r>
          </a:p>
          <a:p>
            <a:pPr lvl="1"/>
            <a:r>
              <a:rPr lang="en-US"/>
              <a:t>Access answers, correct homework, describe errors, resubmit</a:t>
            </a:r>
          </a:p>
          <a:p>
            <a:pPr lvl="1"/>
            <a:r>
              <a:rPr lang="en-US"/>
              <a:t>Students discuss questions in the discussion forums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3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Violet Side Line">
  <a:themeElements>
    <a:clrScheme name="Violet for Side Line">
      <a:dk1>
        <a:sysClr val="windowText" lastClr="000000"/>
      </a:dk1>
      <a:lt1>
        <a:sysClr val="window" lastClr="FFFFFF"/>
      </a:lt1>
      <a:dk2>
        <a:srgbClr val="864EA9"/>
      </a:dk2>
      <a:lt2>
        <a:srgbClr val="F2F2F2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olet Side Line" id="{0090DA19-7CEC-41D4-B90E-9C25D5BEC7C5}" vid="{6D7EA2D7-E9A8-47FE-8DA9-CE5830F542E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Violet Side Line</Template>
  <TotalTime>715</TotalTime>
  <Words>885</Words>
  <Application>Microsoft Office PowerPoint</Application>
  <PresentationFormat>Widescreen</PresentationFormat>
  <Paragraphs>79</Paragraphs>
  <Slides>17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Franklin Gothic Book</vt:lpstr>
      <vt:lpstr>Violet Side Line</vt:lpstr>
      <vt:lpstr>Teaching Syntax Online</vt:lpstr>
      <vt:lpstr>Preface</vt:lpstr>
      <vt:lpstr>Teaching syntax</vt:lpstr>
      <vt:lpstr>What do students need to learn syntax? Practice, practice, practice, practice</vt:lpstr>
      <vt:lpstr>Other findings from cognitive science that can lead to greater learning (online or face-to-face)</vt:lpstr>
      <vt:lpstr>How to achieve in synchronous or hybrid online courses? </vt:lpstr>
      <vt:lpstr>Try it out</vt:lpstr>
      <vt:lpstr>How to move syntax to an asynchronous course? </vt:lpstr>
      <vt:lpstr>Repeated interleaved practice with self-correct homework (a shameless plug)</vt:lpstr>
      <vt:lpstr>Teaching tips for asynchronous</vt:lpstr>
      <vt:lpstr>Benefits of self-correct homework</vt:lpstr>
      <vt:lpstr>Possible other ideas for asynchronous teaching</vt:lpstr>
      <vt:lpstr>What do you think would work for asychronous syntax? </vt:lpstr>
      <vt:lpstr>Appendix Tools for Drawing Trees</vt:lpstr>
      <vt:lpstr>Ways for instructors to draw trees</vt:lpstr>
      <vt:lpstr>Hand-drawing trees</vt:lpstr>
      <vt:lpstr>Example of student work uploaded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Syntax Online</dc:title>
  <dc:creator>Lynn Santelmann</dc:creator>
  <cp:lastModifiedBy>Administrator</cp:lastModifiedBy>
  <cp:revision>41</cp:revision>
  <dcterms:created xsi:type="dcterms:W3CDTF">2020-01-04T21:57:48Z</dcterms:created>
  <dcterms:modified xsi:type="dcterms:W3CDTF">2021-01-27T01:15:49Z</dcterms:modified>
</cp:coreProperties>
</file>