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3" r:id="rId3"/>
    <p:sldId id="278" r:id="rId4"/>
    <p:sldId id="285" r:id="rId5"/>
    <p:sldId id="260" r:id="rId6"/>
    <p:sldId id="274" r:id="rId7"/>
    <p:sldId id="275" r:id="rId8"/>
    <p:sldId id="281" r:id="rId9"/>
    <p:sldId id="276" r:id="rId10"/>
    <p:sldId id="270" r:id="rId11"/>
    <p:sldId id="277" r:id="rId12"/>
    <p:sldId id="265" r:id="rId13"/>
    <p:sldId id="269" r:id="rId14"/>
    <p:sldId id="266" r:id="rId15"/>
    <p:sldId id="267" r:id="rId16"/>
    <p:sldId id="283" r:id="rId17"/>
    <p:sldId id="284" r:id="rId18"/>
    <p:sldId id="268" r:id="rId19"/>
    <p:sldId id="264" r:id="rId20"/>
    <p:sldId id="271" r:id="rId21"/>
    <p:sldId id="272" r:id="rId22"/>
    <p:sldId id="273" r:id="rId23"/>
    <p:sldId id="26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9933"/>
    <a:srgbClr val="009900"/>
    <a:srgbClr val="FF0000"/>
    <a:srgbClr val="CC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0" autoAdjust="0"/>
    <p:restoredTop sz="86415" autoAdjust="0"/>
  </p:normalViewPr>
  <p:slideViewPr>
    <p:cSldViewPr snapToGrid="0">
      <p:cViewPr varScale="1">
        <p:scale>
          <a:sx n="52" d="100"/>
          <a:sy n="52" d="100"/>
        </p:scale>
        <p:origin x="102" y="198"/>
      </p:cViewPr>
      <p:guideLst/>
    </p:cSldViewPr>
  </p:slideViewPr>
  <p:outlineViewPr>
    <p:cViewPr>
      <p:scale>
        <a:sx n="33" d="100"/>
        <a:sy n="33" d="100"/>
      </p:scale>
      <p:origin x="0" y="-80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E7DFB-7031-4AE8-83CB-74637E4B2438}" type="datetimeFigureOut">
              <a:rPr lang="en-US" smtClean="0"/>
              <a:t>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16746-E449-4247-A398-0C4ED70316B8}" type="slidenum">
              <a:rPr lang="en-US" smtClean="0"/>
              <a:t>‹#›</a:t>
            </a:fld>
            <a:endParaRPr lang="en-US"/>
          </a:p>
        </p:txBody>
      </p:sp>
    </p:spTree>
    <p:extLst>
      <p:ext uri="{BB962C8B-B14F-4D97-AF65-F5344CB8AC3E}">
        <p14:creationId xmlns:p14="http://schemas.microsoft.com/office/powerpoint/2010/main" val="990282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 me say creating</a:t>
            </a:r>
            <a:r>
              <a:rPr lang="en-US" baseline="0" dirty="0" smtClean="0"/>
              <a:t> course content that transitions well online is time consuming. Adding ADA compliance to building that course content takes even longer to create.</a:t>
            </a:r>
            <a:endParaRPr lang="en-US" dirty="0"/>
          </a:p>
        </p:txBody>
      </p:sp>
      <p:sp>
        <p:nvSpPr>
          <p:cNvPr id="4" name="Slide Number Placeholder 3"/>
          <p:cNvSpPr>
            <a:spLocks noGrp="1"/>
          </p:cNvSpPr>
          <p:nvPr>
            <p:ph type="sldNum" sz="quarter" idx="10"/>
          </p:nvPr>
        </p:nvSpPr>
        <p:spPr/>
        <p:txBody>
          <a:bodyPr/>
          <a:lstStyle/>
          <a:p>
            <a:fld id="{57416746-E449-4247-A398-0C4ED70316B8}" type="slidenum">
              <a:rPr lang="en-US" smtClean="0"/>
              <a:t>1</a:t>
            </a:fld>
            <a:endParaRPr lang="en-US"/>
          </a:p>
        </p:txBody>
      </p:sp>
    </p:spTree>
    <p:extLst>
      <p:ext uri="{BB962C8B-B14F-4D97-AF65-F5344CB8AC3E}">
        <p14:creationId xmlns:p14="http://schemas.microsoft.com/office/powerpoint/2010/main" val="332263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416746-E449-4247-A398-0C4ED70316B8}" type="slidenum">
              <a:rPr lang="en-US" smtClean="0"/>
              <a:t>19</a:t>
            </a:fld>
            <a:endParaRPr lang="en-US"/>
          </a:p>
        </p:txBody>
      </p:sp>
    </p:spTree>
    <p:extLst>
      <p:ext uri="{BB962C8B-B14F-4D97-AF65-F5344CB8AC3E}">
        <p14:creationId xmlns:p14="http://schemas.microsoft.com/office/powerpoint/2010/main" val="3635488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81EF0E0-6A95-4D00-829F-0DD9A76967D7}" type="datetimeFigureOut">
              <a:rPr lang="en-US" smtClean="0"/>
              <a:t>1/5/2021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135C5B7-DE8D-4729-8DFF-2B99A815B27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767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81EF0E0-6A95-4D00-829F-0DD9A76967D7}"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5C5B7-DE8D-4729-8DFF-2B99A815B275}" type="slidenum">
              <a:rPr lang="en-US" smtClean="0"/>
              <a:t>‹#›</a:t>
            </a:fld>
            <a:endParaRPr lang="en-US"/>
          </a:p>
        </p:txBody>
      </p:sp>
    </p:spTree>
    <p:extLst>
      <p:ext uri="{BB962C8B-B14F-4D97-AF65-F5344CB8AC3E}">
        <p14:creationId xmlns:p14="http://schemas.microsoft.com/office/powerpoint/2010/main" val="745864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1EF0E0-6A95-4D00-829F-0DD9A76967D7}"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5C5B7-DE8D-4729-8DFF-2B99A815B27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18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1EF0E0-6A95-4D00-829F-0DD9A76967D7}"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5C5B7-DE8D-4729-8DFF-2B99A815B27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3142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1EF0E0-6A95-4D00-829F-0DD9A76967D7}"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5C5B7-DE8D-4729-8DFF-2B99A815B275}" type="slidenum">
              <a:rPr lang="en-US" smtClean="0"/>
              <a:t>‹#›</a:t>
            </a:fld>
            <a:endParaRPr lang="en-US"/>
          </a:p>
        </p:txBody>
      </p:sp>
    </p:spTree>
    <p:extLst>
      <p:ext uri="{BB962C8B-B14F-4D97-AF65-F5344CB8AC3E}">
        <p14:creationId xmlns:p14="http://schemas.microsoft.com/office/powerpoint/2010/main" val="758272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1EF0E0-6A95-4D00-829F-0DD9A76967D7}"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5C5B7-DE8D-4729-8DFF-2B99A815B27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1162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1EF0E0-6A95-4D00-829F-0DD9A76967D7}"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5C5B7-DE8D-4729-8DFF-2B99A815B27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3312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EF0E0-6A95-4D00-829F-0DD9A76967D7}"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5C5B7-DE8D-4729-8DFF-2B99A815B27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4776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EF0E0-6A95-4D00-829F-0DD9A76967D7}"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5C5B7-DE8D-4729-8DFF-2B99A815B27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324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EF0E0-6A95-4D00-829F-0DD9A76967D7}"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5C5B7-DE8D-4729-8DFF-2B99A815B275}" type="slidenum">
              <a:rPr lang="en-US" smtClean="0"/>
              <a:t>‹#›</a:t>
            </a:fld>
            <a:endParaRPr lang="en-US"/>
          </a:p>
        </p:txBody>
      </p:sp>
    </p:spTree>
    <p:extLst>
      <p:ext uri="{BB962C8B-B14F-4D97-AF65-F5344CB8AC3E}">
        <p14:creationId xmlns:p14="http://schemas.microsoft.com/office/powerpoint/2010/main" val="2527279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1EF0E0-6A95-4D00-829F-0DD9A76967D7}"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5C5B7-DE8D-4729-8DFF-2B99A815B27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9997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1EF0E0-6A95-4D00-829F-0DD9A76967D7}"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5C5B7-DE8D-4729-8DFF-2B99A815B275}" type="slidenum">
              <a:rPr lang="en-US" smtClean="0"/>
              <a:t>‹#›</a:t>
            </a:fld>
            <a:endParaRPr lang="en-US"/>
          </a:p>
        </p:txBody>
      </p:sp>
    </p:spTree>
    <p:extLst>
      <p:ext uri="{BB962C8B-B14F-4D97-AF65-F5344CB8AC3E}">
        <p14:creationId xmlns:p14="http://schemas.microsoft.com/office/powerpoint/2010/main" val="1477968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1EF0E0-6A95-4D00-829F-0DD9A76967D7}"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35C5B7-DE8D-4729-8DFF-2B99A815B27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533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1EF0E0-6A95-4D00-829F-0DD9A76967D7}"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35C5B7-DE8D-4729-8DFF-2B99A815B27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701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EF0E0-6A95-4D00-829F-0DD9A76967D7}"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35C5B7-DE8D-4729-8DFF-2B99A815B275}" type="slidenum">
              <a:rPr lang="en-US" smtClean="0"/>
              <a:t>‹#›</a:t>
            </a:fld>
            <a:endParaRPr lang="en-US"/>
          </a:p>
        </p:txBody>
      </p:sp>
    </p:spTree>
    <p:extLst>
      <p:ext uri="{BB962C8B-B14F-4D97-AF65-F5344CB8AC3E}">
        <p14:creationId xmlns:p14="http://schemas.microsoft.com/office/powerpoint/2010/main" val="416059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81EF0E0-6A95-4D00-829F-0DD9A76967D7}"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5C5B7-DE8D-4729-8DFF-2B99A815B27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6002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81EF0E0-6A95-4D00-829F-0DD9A76967D7}"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5C5B7-DE8D-4729-8DFF-2B99A815B275}" type="slidenum">
              <a:rPr lang="en-US" smtClean="0"/>
              <a:t>‹#›</a:t>
            </a:fld>
            <a:endParaRPr lang="en-US"/>
          </a:p>
        </p:txBody>
      </p:sp>
    </p:spTree>
    <p:extLst>
      <p:ext uri="{BB962C8B-B14F-4D97-AF65-F5344CB8AC3E}">
        <p14:creationId xmlns:p14="http://schemas.microsoft.com/office/powerpoint/2010/main" val="250454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1EF0E0-6A95-4D00-829F-0DD9A76967D7}" type="datetimeFigureOut">
              <a:rPr lang="en-US" smtClean="0"/>
              <a:t>1/5/2021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35C5B7-DE8D-4729-8DFF-2B99A815B275}" type="slidenum">
              <a:rPr lang="en-US" smtClean="0"/>
              <a:t>‹#›</a:t>
            </a:fld>
            <a:endParaRPr lang="en-US"/>
          </a:p>
        </p:txBody>
      </p:sp>
    </p:spTree>
    <p:extLst>
      <p:ext uri="{BB962C8B-B14F-4D97-AF65-F5344CB8AC3E}">
        <p14:creationId xmlns:p14="http://schemas.microsoft.com/office/powerpoint/2010/main" val="3463958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Lm_zWsyYhes&amp;feature=youtu.b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hyperlink" Target="https://24slides.com/presentbetter/bad-powerpoint-examples-you-should-avoi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Online Courses and ADA Compliance</a:t>
            </a:r>
          </a:p>
        </p:txBody>
      </p:sp>
      <p:sp>
        <p:nvSpPr>
          <p:cNvPr id="3" name="Subtitle 2"/>
          <p:cNvSpPr>
            <a:spLocks noGrp="1"/>
          </p:cNvSpPr>
          <p:nvPr>
            <p:ph type="subTitle" idx="1"/>
          </p:nvPr>
        </p:nvSpPr>
        <p:spPr/>
        <p:txBody>
          <a:bodyPr>
            <a:normAutofit lnSpcReduction="10000"/>
          </a:bodyPr>
          <a:lstStyle/>
          <a:p>
            <a:r>
              <a:rPr lang="en-US" dirty="0" err="1"/>
              <a:t>Gaillynn</a:t>
            </a:r>
            <a:r>
              <a:rPr lang="en-US" dirty="0"/>
              <a:t> Clements</a:t>
            </a:r>
          </a:p>
          <a:p>
            <a:r>
              <a:rPr lang="en-US" dirty="0" err="1" smtClean="0"/>
              <a:t>LiHEC</a:t>
            </a:r>
            <a:r>
              <a:rPr lang="en-US" dirty="0" smtClean="0"/>
              <a:t>, Linguistic Society of America</a:t>
            </a:r>
            <a:endParaRPr lang="en-US" dirty="0"/>
          </a:p>
          <a:p>
            <a:r>
              <a:rPr lang="en-US" dirty="0"/>
              <a:t>Jan </a:t>
            </a:r>
            <a:r>
              <a:rPr lang="en-US" dirty="0" smtClean="0"/>
              <a:t>7, 2021 Virtual Conference</a:t>
            </a:r>
            <a:endParaRPr lang="en-US" dirty="0"/>
          </a:p>
          <a:p>
            <a:endParaRPr lang="en-US" dirty="0"/>
          </a:p>
        </p:txBody>
      </p:sp>
    </p:spTree>
    <p:extLst>
      <p:ext uri="{BB962C8B-B14F-4D97-AF65-F5344CB8AC3E}">
        <p14:creationId xmlns:p14="http://schemas.microsoft.com/office/powerpoint/2010/main" val="1853069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your motivation?</a:t>
            </a:r>
          </a:p>
        </p:txBody>
      </p:sp>
      <p:sp>
        <p:nvSpPr>
          <p:cNvPr id="3" name="Content Placeholder 2"/>
          <p:cNvSpPr>
            <a:spLocks noGrp="1"/>
          </p:cNvSpPr>
          <p:nvPr>
            <p:ph idx="1"/>
          </p:nvPr>
        </p:nvSpPr>
        <p:spPr>
          <a:xfrm>
            <a:off x="1295401" y="2427317"/>
            <a:ext cx="9601196" cy="4073236"/>
          </a:xfrm>
        </p:spPr>
        <p:txBody>
          <a:bodyPr>
            <a:normAutofit fontScale="92500"/>
          </a:bodyPr>
          <a:lstStyle/>
          <a:p>
            <a:r>
              <a:rPr lang="en-US" dirty="0"/>
              <a:t>Do you need </a:t>
            </a:r>
            <a:r>
              <a:rPr lang="en-US" dirty="0" smtClean="0"/>
              <a:t>to </a:t>
            </a:r>
            <a:r>
              <a:rPr lang="en-US" dirty="0"/>
              <a:t>accommodate one </a:t>
            </a:r>
            <a:r>
              <a:rPr lang="en-US" dirty="0" smtClean="0"/>
              <a:t>individual </a:t>
            </a:r>
            <a:r>
              <a:rPr lang="en-US" dirty="0"/>
              <a:t>with a specific disability? </a:t>
            </a:r>
          </a:p>
          <a:p>
            <a:pPr lvl="1"/>
            <a:r>
              <a:rPr lang="en-US" dirty="0"/>
              <a:t>For example, I had a student this past Fall with hearing difficulties. She recorded</a:t>
            </a:r>
            <a:r>
              <a:rPr lang="en-US" baseline="30000" dirty="0"/>
              <a:t>1</a:t>
            </a:r>
            <a:r>
              <a:rPr lang="en-US" dirty="0"/>
              <a:t> lectures, and I sent all videos and clips to Duke’s Student Disability Access Office. The office made sure each was closed captioned properly and sent it back to me within a couple of days (YouTube’s CC is far from perfect, especially with certain dialectal and accent speakers). </a:t>
            </a:r>
          </a:p>
          <a:p>
            <a:r>
              <a:rPr lang="en-US" dirty="0"/>
              <a:t>This retrofit approach, if you have a similar individual student with one, specific disability, is usually a straightforward and technologically simple way to accommodate a student. </a:t>
            </a:r>
          </a:p>
          <a:p>
            <a:pPr marL="0" indent="0">
              <a:buNone/>
            </a:pPr>
            <a:r>
              <a:rPr lang="en-US" sz="1800" dirty="0"/>
              <a:t>                                                                                                                                                                                                                                                                  </a:t>
            </a:r>
          </a:p>
          <a:p>
            <a:pPr marL="0" indent="0">
              <a:buNone/>
            </a:pPr>
            <a:r>
              <a:rPr lang="en-US" sz="1800" dirty="0"/>
              <a:t>1. Students at Duke University are required to sign a statement that they will not publicly post recorded lectures since other students in the course did not give permission to be recorded.</a:t>
            </a:r>
          </a:p>
          <a:p>
            <a:endParaRPr lang="en-US" dirty="0"/>
          </a:p>
        </p:txBody>
      </p:sp>
    </p:spTree>
    <p:extLst>
      <p:ext uri="{BB962C8B-B14F-4D97-AF65-F5344CB8AC3E}">
        <p14:creationId xmlns:p14="http://schemas.microsoft.com/office/powerpoint/2010/main" val="2164113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508FD-6555-4E5D-B039-3D0E72FC2AD9}"/>
              </a:ext>
            </a:extLst>
          </p:cNvPr>
          <p:cNvSpPr>
            <a:spLocks noGrp="1"/>
          </p:cNvSpPr>
          <p:nvPr>
            <p:ph type="title"/>
          </p:nvPr>
        </p:nvSpPr>
        <p:spPr/>
        <p:txBody>
          <a:bodyPr/>
          <a:lstStyle/>
          <a:p>
            <a:r>
              <a:rPr lang="en-US" b="1" dirty="0"/>
              <a:t>What is your </a:t>
            </a:r>
            <a:r>
              <a:rPr lang="en-US" b="1" dirty="0" smtClean="0"/>
              <a:t>motivation continued?</a:t>
            </a:r>
            <a:endParaRPr lang="en-US" b="1" dirty="0"/>
          </a:p>
        </p:txBody>
      </p:sp>
      <p:sp>
        <p:nvSpPr>
          <p:cNvPr id="3" name="Content Placeholder 2">
            <a:extLst>
              <a:ext uri="{FF2B5EF4-FFF2-40B4-BE49-F238E27FC236}">
                <a16:creationId xmlns:a16="http://schemas.microsoft.com/office/drawing/2014/main" id="{56C27AEE-0280-411D-B673-331567194531}"/>
              </a:ext>
            </a:extLst>
          </p:cNvPr>
          <p:cNvSpPr>
            <a:spLocks noGrp="1"/>
          </p:cNvSpPr>
          <p:nvPr>
            <p:ph idx="1"/>
          </p:nvPr>
        </p:nvSpPr>
        <p:spPr/>
        <p:txBody>
          <a:bodyPr/>
          <a:lstStyle/>
          <a:p>
            <a:r>
              <a:rPr lang="en-US" dirty="0"/>
              <a:t>Do you want to create an online course that takes current or future students’ needs into consideration? </a:t>
            </a:r>
          </a:p>
          <a:p>
            <a:r>
              <a:rPr lang="en-US" dirty="0"/>
              <a:t>Instead of retrofitting, consider course accessibility as you build your online course from the ground up. Integral accessibility is paramount to creating an online course that provides multiple ways for students to gain knowledge, demonstrate knowledge, and </a:t>
            </a:r>
            <a:r>
              <a:rPr lang="en-US" dirty="0" smtClean="0"/>
              <a:t>interact. It also </a:t>
            </a:r>
            <a:r>
              <a:rPr lang="en-US" dirty="0"/>
              <a:t>goes a long way toward making a course accessible to all students, including those with disabilities. </a:t>
            </a:r>
          </a:p>
          <a:p>
            <a:endParaRPr lang="en-US" dirty="0"/>
          </a:p>
        </p:txBody>
      </p:sp>
    </p:spTree>
    <p:extLst>
      <p:ext uri="{BB962C8B-B14F-4D97-AF65-F5344CB8AC3E}">
        <p14:creationId xmlns:p14="http://schemas.microsoft.com/office/powerpoint/2010/main" val="2989491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Cognitive: Consistency</a:t>
            </a:r>
          </a:p>
        </p:txBody>
      </p:sp>
      <p:sp>
        <p:nvSpPr>
          <p:cNvPr id="3" name="Content Placeholder 2"/>
          <p:cNvSpPr>
            <a:spLocks noGrp="1"/>
          </p:cNvSpPr>
          <p:nvPr>
            <p:ph idx="1"/>
          </p:nvPr>
        </p:nvSpPr>
        <p:spPr>
          <a:xfrm>
            <a:off x="864524" y="2285998"/>
            <a:ext cx="10032073" cy="4315099"/>
          </a:xfrm>
        </p:spPr>
        <p:txBody>
          <a:bodyPr>
            <a:normAutofit/>
          </a:bodyPr>
          <a:lstStyle/>
          <a:p>
            <a:pPr marL="0" indent="0">
              <a:buNone/>
            </a:pPr>
            <a:endParaRPr lang="en-US" dirty="0"/>
          </a:p>
          <a:p>
            <a:pPr lvl="1"/>
            <a:r>
              <a:rPr lang="en-US" sz="2900" dirty="0" smtClean="0"/>
              <a:t>Ensure </a:t>
            </a:r>
            <a:r>
              <a:rPr lang="en-US" sz="2900" dirty="0"/>
              <a:t>that navigation is consistent throughout a site</a:t>
            </a:r>
          </a:p>
          <a:p>
            <a:pPr lvl="1"/>
            <a:r>
              <a:rPr lang="en-US" sz="2900" dirty="0"/>
              <a:t>Navigation placement, display, and functionality should not change from page to page</a:t>
            </a:r>
          </a:p>
          <a:p>
            <a:pPr lvl="1"/>
            <a:r>
              <a:rPr lang="en-US" sz="2900" dirty="0"/>
              <a:t>Similar interface elements and similar interactions should produce predictably similar results</a:t>
            </a:r>
          </a:p>
          <a:p>
            <a:endParaRPr lang="en-US" dirty="0"/>
          </a:p>
          <a:p>
            <a:endParaRPr lang="en-US" dirty="0"/>
          </a:p>
        </p:txBody>
      </p:sp>
    </p:spTree>
    <p:extLst>
      <p:ext uri="{BB962C8B-B14F-4D97-AF65-F5344CB8AC3E}">
        <p14:creationId xmlns:p14="http://schemas.microsoft.com/office/powerpoint/2010/main" val="1694510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Cognitive: Transformability</a:t>
            </a:r>
          </a:p>
        </p:txBody>
      </p:sp>
      <p:sp>
        <p:nvSpPr>
          <p:cNvPr id="3" name="Content Placeholder 2"/>
          <p:cNvSpPr>
            <a:spLocks noGrp="1"/>
          </p:cNvSpPr>
          <p:nvPr>
            <p:ph idx="1"/>
          </p:nvPr>
        </p:nvSpPr>
        <p:spPr>
          <a:xfrm>
            <a:off x="1295401" y="2139351"/>
            <a:ext cx="9601196" cy="4718649"/>
          </a:xfrm>
        </p:spPr>
        <p:txBody>
          <a:bodyPr>
            <a:normAutofit/>
          </a:bodyPr>
          <a:lstStyle/>
          <a:p>
            <a:pPr lvl="1">
              <a:buClr>
                <a:srgbClr val="83992A"/>
              </a:buClr>
            </a:pPr>
            <a:r>
              <a:rPr lang="en-US" sz="1600" b="1" dirty="0" smtClean="0">
                <a:solidFill>
                  <a:prstClr val="black">
                    <a:lumMod val="85000"/>
                    <a:lumOff val="15000"/>
                  </a:prstClr>
                </a:solidFill>
              </a:rPr>
              <a:t>Page should support i</a:t>
            </a:r>
            <a:r>
              <a:rPr lang="en-US" sz="1600" b="1" dirty="0" smtClean="0">
                <a:solidFill>
                  <a:prstClr val="black">
                    <a:lumMod val="85000"/>
                    <a:lumOff val="15000"/>
                  </a:prstClr>
                </a:solidFill>
              </a:rPr>
              <a:t>ncreased </a:t>
            </a:r>
            <a:r>
              <a:rPr lang="en-US" sz="1600" b="1" dirty="0">
                <a:solidFill>
                  <a:prstClr val="black">
                    <a:lumMod val="85000"/>
                    <a:lumOff val="15000"/>
                  </a:prstClr>
                </a:solidFill>
              </a:rPr>
              <a:t>text sizes                                                                                                                                               </a:t>
            </a:r>
            <a:r>
              <a:rPr lang="en-US" sz="1600" dirty="0">
                <a:solidFill>
                  <a:prstClr val="black">
                    <a:lumMod val="85000"/>
                    <a:lumOff val="15000"/>
                  </a:prstClr>
                </a:solidFill>
              </a:rPr>
              <a:t>The page should remain readable and functional when text is increased 200-300%.</a:t>
            </a:r>
          </a:p>
          <a:p>
            <a:pPr lvl="1">
              <a:buClr>
                <a:srgbClr val="83992A"/>
              </a:buClr>
            </a:pPr>
            <a:r>
              <a:rPr lang="en-US" sz="1600" b="1" dirty="0" smtClean="0">
                <a:solidFill>
                  <a:prstClr val="black">
                    <a:lumMod val="85000"/>
                    <a:lumOff val="15000"/>
                  </a:prstClr>
                </a:solidFill>
              </a:rPr>
              <a:t>Should ensure </a:t>
            </a:r>
            <a:r>
              <a:rPr lang="en-US" sz="1600" b="1" dirty="0">
                <a:solidFill>
                  <a:prstClr val="black">
                    <a:lumMod val="85000"/>
                    <a:lumOff val="15000"/>
                  </a:prstClr>
                </a:solidFill>
              </a:rPr>
              <a:t>images are readable and comprehensible when </a:t>
            </a:r>
            <a:r>
              <a:rPr lang="en-US" sz="1600" b="1" dirty="0" smtClean="0">
                <a:solidFill>
                  <a:prstClr val="black">
                    <a:lumMod val="85000"/>
                    <a:lumOff val="15000"/>
                  </a:prstClr>
                </a:solidFill>
              </a:rPr>
              <a:t>enlarged (DO NOT DELETE THEM) </a:t>
            </a:r>
            <a:r>
              <a:rPr lang="en-US" sz="1600" dirty="0">
                <a:solidFill>
                  <a:prstClr val="black">
                    <a:lumMod val="85000"/>
                    <a:lumOff val="15000"/>
                  </a:prstClr>
                </a:solidFill>
              </a:rPr>
              <a:t>Content within images, particularly text, should be understandable when the image is scaled 200-300%. Use true text instead of text within images when feasible.</a:t>
            </a:r>
          </a:p>
          <a:p>
            <a:pPr lvl="1">
              <a:buClr>
                <a:srgbClr val="83992A"/>
              </a:buClr>
            </a:pPr>
            <a:r>
              <a:rPr lang="en-US" sz="1600" b="1" dirty="0">
                <a:solidFill>
                  <a:prstClr val="black">
                    <a:lumMod val="85000"/>
                    <a:lumOff val="15000"/>
                  </a:prstClr>
                </a:solidFill>
              </a:rPr>
              <a:t>Ensure color alone is not used to convey content                                                                                                              </a:t>
            </a:r>
            <a:r>
              <a:rPr lang="en-US" sz="1600" dirty="0">
                <a:solidFill>
                  <a:prstClr val="black">
                    <a:lumMod val="85000"/>
                    <a:lumOff val="15000"/>
                  </a:prstClr>
                </a:solidFill>
              </a:rPr>
              <a:t>If page colors are removed or changed, content should not be lost</a:t>
            </a:r>
            <a:r>
              <a:rPr lang="en-US" sz="1600" dirty="0" smtClean="0">
                <a:solidFill>
                  <a:prstClr val="black">
                    <a:lumMod val="85000"/>
                    <a:lumOff val="15000"/>
                  </a:prstClr>
                </a:solidFill>
              </a:rPr>
              <a:t>.</a:t>
            </a:r>
          </a:p>
          <a:p>
            <a:pPr lvl="1">
              <a:buClr>
                <a:srgbClr val="83992A"/>
              </a:buClr>
            </a:pPr>
            <a:r>
              <a:rPr lang="en-US" sz="1600" dirty="0" smtClean="0">
                <a:solidFill>
                  <a:prstClr val="black">
                    <a:lumMod val="85000"/>
                    <a:lumOff val="15000"/>
                  </a:prstClr>
                </a:solidFill>
              </a:rPr>
              <a:t>Hearing: Availability </a:t>
            </a:r>
            <a:r>
              <a:rPr lang="en-US" sz="1600" dirty="0">
                <a:solidFill>
                  <a:prstClr val="black">
                    <a:lumMod val="85000"/>
                    <a:lumOff val="15000"/>
                  </a:prstClr>
                </a:solidFill>
              </a:rPr>
              <a:t>of </a:t>
            </a:r>
            <a:r>
              <a:rPr lang="en-US" sz="1600" dirty="0" err="1">
                <a:solidFill>
                  <a:prstClr val="black">
                    <a:lumMod val="85000"/>
                    <a:lumOff val="15000"/>
                  </a:prstClr>
                </a:solidFill>
              </a:rPr>
              <a:t>ppts</a:t>
            </a:r>
            <a:r>
              <a:rPr lang="en-US" sz="1600" dirty="0">
                <a:solidFill>
                  <a:prstClr val="black">
                    <a:lumMod val="85000"/>
                    <a:lumOff val="15000"/>
                  </a:prstClr>
                </a:solidFill>
              </a:rPr>
              <a:t> and videos/images ahead of time for the student and interpreter</a:t>
            </a:r>
          </a:p>
          <a:p>
            <a:pPr lvl="1">
              <a:buClr>
                <a:srgbClr val="83992A"/>
              </a:buClr>
            </a:pPr>
            <a:r>
              <a:rPr lang="en-US" sz="1600" dirty="0" smtClean="0">
                <a:solidFill>
                  <a:prstClr val="black">
                    <a:lumMod val="85000"/>
                    <a:lumOff val="15000"/>
                  </a:prstClr>
                </a:solidFill>
              </a:rPr>
              <a:t>Hearing: ASL </a:t>
            </a:r>
            <a:r>
              <a:rPr lang="en-US" sz="1600" dirty="0">
                <a:solidFill>
                  <a:prstClr val="black">
                    <a:lumMod val="85000"/>
                    <a:lumOff val="15000"/>
                  </a:prstClr>
                </a:solidFill>
              </a:rPr>
              <a:t>signs for terminology ahead of time to </a:t>
            </a:r>
            <a:endParaRPr lang="en-US" sz="1600" dirty="0">
              <a:solidFill>
                <a:prstClr val="black">
                  <a:lumMod val="85000"/>
                  <a:lumOff val="15000"/>
                </a:prstClr>
              </a:solidFill>
            </a:endParaRPr>
          </a:p>
          <a:p>
            <a:pPr lvl="1">
              <a:buClr>
                <a:srgbClr val="83992A"/>
              </a:buClr>
            </a:pPr>
            <a:r>
              <a:rPr lang="en-US" sz="1600" b="1" dirty="0" smtClean="0">
                <a:solidFill>
                  <a:prstClr val="black">
                    <a:lumMod val="85000"/>
                    <a:lumOff val="15000"/>
                  </a:prstClr>
                </a:solidFill>
              </a:rPr>
              <a:t>?Support </a:t>
            </a:r>
            <a:r>
              <a:rPr lang="en-US" sz="1600" b="1" dirty="0">
                <a:solidFill>
                  <a:prstClr val="black">
                    <a:lumMod val="85000"/>
                    <a:lumOff val="15000"/>
                  </a:prstClr>
                </a:solidFill>
              </a:rPr>
              <a:t>the disabling of images and/or </a:t>
            </a:r>
            <a:r>
              <a:rPr lang="en-US" sz="1600" b="1" dirty="0" smtClean="0">
                <a:solidFill>
                  <a:prstClr val="black">
                    <a:lumMod val="85000"/>
                    <a:lumOff val="15000"/>
                  </a:prstClr>
                </a:solidFill>
              </a:rPr>
              <a:t>styles</a:t>
            </a:r>
            <a:r>
              <a:rPr lang="en-US" sz="1600" b="1" dirty="0" smtClean="0">
                <a:solidFill>
                  <a:prstClr val="black">
                    <a:lumMod val="85000"/>
                    <a:lumOff val="15000"/>
                  </a:prstClr>
                </a:solidFill>
              </a:rPr>
              <a:t>? </a:t>
            </a:r>
            <a:r>
              <a:rPr lang="en-US" sz="1600" dirty="0" smtClean="0">
                <a:solidFill>
                  <a:prstClr val="black">
                    <a:lumMod val="85000"/>
                    <a:lumOff val="15000"/>
                  </a:prstClr>
                </a:solidFill>
              </a:rPr>
              <a:t>Some believe text-only versions make pages or platforms more accessible</a:t>
            </a:r>
            <a:r>
              <a:rPr lang="en-US" sz="1600" dirty="0">
                <a:solidFill>
                  <a:prstClr val="black">
                    <a:lumMod val="85000"/>
                    <a:lumOff val="15000"/>
                  </a:prstClr>
                </a:solidFill>
              </a:rPr>
              <a:t>. </a:t>
            </a:r>
            <a:r>
              <a:rPr lang="en-US" sz="1600" dirty="0" smtClean="0">
                <a:solidFill>
                  <a:prstClr val="black">
                    <a:lumMod val="85000"/>
                    <a:lumOff val="15000"/>
                  </a:prstClr>
                </a:solidFill>
              </a:rPr>
              <a:t>Many, esp. with dyslexia or other cognitive disabilities) </a:t>
            </a:r>
            <a:r>
              <a:rPr lang="en-US" sz="1600" dirty="0">
                <a:solidFill>
                  <a:prstClr val="black">
                    <a:lumMod val="85000"/>
                    <a:lumOff val="15000"/>
                  </a:prstClr>
                </a:solidFill>
              </a:rPr>
              <a:t>would benefit greatly from more graphics, more multimedia, and visual styling. In these cases, the text-only version may actually be less accessible than the original version. This often holds true for sighted users across wide spectrum of disabilities</a:t>
            </a:r>
            <a:r>
              <a:rPr lang="en-US" sz="1600" dirty="0" smtClean="0">
                <a:solidFill>
                  <a:prstClr val="black">
                    <a:lumMod val="85000"/>
                    <a:lumOff val="15000"/>
                  </a:prstClr>
                </a:solidFill>
              </a:rPr>
              <a:t>. This supports the multi-modal learning on the next slide (using differing senses reduces boredom, differing skills, heightens synthesis of materials, and different learning styles access more students’ needs). </a:t>
            </a:r>
            <a:endParaRPr lang="en-US" sz="1600" dirty="0">
              <a:solidFill>
                <a:prstClr val="black">
                  <a:lumMod val="85000"/>
                  <a:lumOff val="15000"/>
                </a:prstClr>
              </a:solidFill>
            </a:endParaRPr>
          </a:p>
          <a:p>
            <a:endParaRPr lang="en-US" dirty="0"/>
          </a:p>
        </p:txBody>
      </p:sp>
    </p:spTree>
    <p:extLst>
      <p:ext uri="{BB962C8B-B14F-4D97-AF65-F5344CB8AC3E}">
        <p14:creationId xmlns:p14="http://schemas.microsoft.com/office/powerpoint/2010/main" val="3276922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Cognitive: Multi-Modality</a:t>
            </a:r>
          </a:p>
        </p:txBody>
      </p:sp>
      <p:sp>
        <p:nvSpPr>
          <p:cNvPr id="3" name="Content Placeholder 2"/>
          <p:cNvSpPr>
            <a:spLocks noGrp="1"/>
          </p:cNvSpPr>
          <p:nvPr>
            <p:ph idx="1"/>
          </p:nvPr>
        </p:nvSpPr>
        <p:spPr/>
        <p:txBody>
          <a:bodyPr>
            <a:normAutofit lnSpcReduction="10000"/>
          </a:bodyPr>
          <a:lstStyle/>
          <a:p>
            <a:pPr lvl="1">
              <a:buFont typeface="Arial" panose="020B0604020202020204" pitchFamily="34" charset="0"/>
              <a:buChar char="•"/>
            </a:pPr>
            <a:r>
              <a:rPr lang="en-US" b="1" dirty="0" smtClean="0"/>
              <a:t>Provide </a:t>
            </a:r>
            <a:r>
              <a:rPr lang="en-US" b="1" dirty="0"/>
              <a:t>content in multiple mediums</a:t>
            </a:r>
            <a:r>
              <a:rPr lang="en-US" dirty="0"/>
              <a:t/>
            </a:r>
            <a:br>
              <a:rPr lang="en-US" dirty="0"/>
            </a:br>
            <a:r>
              <a:rPr lang="en-US" dirty="0">
                <a:solidFill>
                  <a:schemeClr val="tx1"/>
                </a:solidFill>
              </a:rPr>
              <a:t>Video or audio alternatives provide an additional method of perceiving content. A text alternative (captions and/or a transcript) should be provided for video and audio content. Closed captioning, which gives users the option to turn off the captions, is optimal.</a:t>
            </a:r>
          </a:p>
          <a:p>
            <a:pPr lvl="1">
              <a:buFont typeface="Arial" panose="020B0604020202020204" pitchFamily="34" charset="0"/>
              <a:buChar char="•"/>
            </a:pPr>
            <a:r>
              <a:rPr lang="en-US" b="1" dirty="0">
                <a:solidFill>
                  <a:schemeClr val="tx1"/>
                </a:solidFill>
              </a:rPr>
              <a:t>Use images to enhance content</a:t>
            </a:r>
            <a:r>
              <a:rPr lang="en-US" dirty="0">
                <a:solidFill>
                  <a:schemeClr val="tx1"/>
                </a:solidFill>
              </a:rPr>
              <a:t/>
            </a:r>
            <a:br>
              <a:rPr lang="en-US" dirty="0">
                <a:solidFill>
                  <a:schemeClr val="tx1"/>
                </a:solidFill>
              </a:rPr>
            </a:br>
            <a:r>
              <a:rPr lang="en-US" dirty="0">
                <a:solidFill>
                  <a:schemeClr val="tx1"/>
                </a:solidFill>
              </a:rPr>
              <a:t>Images can be used to convey or enhance content. Illustration, diagrams, icons, and animations can convey complex information.</a:t>
            </a:r>
          </a:p>
          <a:p>
            <a:pPr lvl="1">
              <a:buFont typeface="Arial" panose="020B0604020202020204" pitchFamily="34" charset="0"/>
              <a:buChar char="•"/>
            </a:pPr>
            <a:r>
              <a:rPr lang="en-US" b="1" dirty="0"/>
              <a:t>Pair icons or graphics with text to provide contextual cues and help with content comprehension</a:t>
            </a:r>
            <a:endParaRPr lang="en-US" dirty="0"/>
          </a:p>
        </p:txBody>
      </p:sp>
    </p:spTree>
    <p:extLst>
      <p:ext uri="{BB962C8B-B14F-4D97-AF65-F5344CB8AC3E}">
        <p14:creationId xmlns:p14="http://schemas.microsoft.com/office/powerpoint/2010/main" val="2316319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Cognitive: Focus and Structure</a:t>
            </a:r>
          </a:p>
        </p:txBody>
      </p:sp>
      <p:sp>
        <p:nvSpPr>
          <p:cNvPr id="3" name="Content Placeholder 2"/>
          <p:cNvSpPr>
            <a:spLocks noGrp="1"/>
          </p:cNvSpPr>
          <p:nvPr>
            <p:ph idx="1"/>
          </p:nvPr>
        </p:nvSpPr>
        <p:spPr>
          <a:xfrm>
            <a:off x="1295401" y="2464526"/>
            <a:ext cx="9601196" cy="4136571"/>
          </a:xfrm>
        </p:spPr>
        <p:txBody>
          <a:bodyPr>
            <a:normAutofit fontScale="47500" lnSpcReduction="20000"/>
          </a:bodyPr>
          <a:lstStyle/>
          <a:p>
            <a:pPr>
              <a:buFont typeface="Arial" panose="020B0604020202020204" pitchFamily="34" charset="0"/>
              <a:buChar char="•"/>
            </a:pPr>
            <a:r>
              <a:rPr lang="en-US" sz="3400" b="1" dirty="0"/>
              <a:t>Avoid distractions                                                                                                                                                                                                                                                         </a:t>
            </a:r>
            <a:r>
              <a:rPr lang="en-US" sz="2500" dirty="0"/>
              <a:t>Animation, varying or unusual font faces, contrasting color or images, or other distracters that pull attention away from content should be avoided. Complex or "busy" background images can draw attention away from the content. </a:t>
            </a:r>
            <a:r>
              <a:rPr lang="en-US" sz="2500" dirty="0" smtClean="0"/>
              <a:t>Some animation, visuals, or videos can</a:t>
            </a:r>
            <a:r>
              <a:rPr lang="en-US" sz="2500" dirty="0" smtClean="0"/>
              <a:t> enhance the content. Avoid </a:t>
            </a:r>
            <a:r>
              <a:rPr lang="en-US" sz="2500" dirty="0"/>
              <a:t>pop-up windows and blinking or moving elements.</a:t>
            </a:r>
            <a:endParaRPr lang="en-US" sz="2500" b="1" dirty="0"/>
          </a:p>
          <a:p>
            <a:pPr>
              <a:buFont typeface="Arial" panose="020B0604020202020204" pitchFamily="34" charset="0"/>
              <a:buChar char="•"/>
            </a:pPr>
            <a:r>
              <a:rPr lang="en-US" sz="3400" b="1" dirty="0" smtClean="0"/>
              <a:t>Use </a:t>
            </a:r>
            <a:r>
              <a:rPr lang="en-US" sz="3400" b="1" dirty="0"/>
              <a:t>stylistic differences to highlight important content, but do so conservatively</a:t>
            </a:r>
            <a:r>
              <a:rPr lang="en-US" sz="2500" dirty="0"/>
              <a:t/>
            </a:r>
            <a:br>
              <a:rPr lang="en-US" sz="2500" dirty="0"/>
            </a:br>
            <a:r>
              <a:rPr lang="en-US" sz="2500" dirty="0"/>
              <a:t>Use various stylistic elements (italics, bold, color, brief animation, or differently-styled content) to highlight important content. Overuse can result in the loss of differentiation. Do not use italics or bold on long sections of text. Avoid ALL CAPS.</a:t>
            </a:r>
          </a:p>
          <a:p>
            <a:pPr>
              <a:buFont typeface="Arial" panose="020B0604020202020204" pitchFamily="34" charset="0"/>
              <a:buChar char="•"/>
            </a:pPr>
            <a:r>
              <a:rPr lang="en-US" sz="3400" b="1" dirty="0"/>
              <a:t>Organize content into well-defined groups or chunks, using headings, lists, and other visual mechanisms</a:t>
            </a:r>
            <a:r>
              <a:rPr lang="en-US" sz="3400" dirty="0"/>
              <a:t/>
            </a:r>
            <a:br>
              <a:rPr lang="en-US" sz="3400" dirty="0"/>
            </a:br>
            <a:r>
              <a:rPr lang="en-US" sz="2500" dirty="0"/>
              <a:t>Break long pages into shorter sections with appropriate headings (use true and visually significant headings rather than simply big bold text). Very long pages may be divided into multiple, sequenced pages. Unordered, ordered, and definition lists provide a visual structuring and convey semantic meaning (e.g., an unordered list conveys a group of parallel items). Use shorter, multi-step forms for complex interactions, rather than lengthy, all-in-one forms.</a:t>
            </a:r>
          </a:p>
          <a:p>
            <a:pPr>
              <a:buFont typeface="Arial" panose="020B0604020202020204" pitchFamily="34" charset="0"/>
              <a:buChar char="•"/>
            </a:pPr>
            <a:r>
              <a:rPr lang="en-US" sz="3400" b="1" dirty="0"/>
              <a:t>Use white space for separation</a:t>
            </a:r>
            <a:r>
              <a:rPr lang="en-US" sz="2500" dirty="0"/>
              <a:t/>
            </a:r>
            <a:br>
              <a:rPr lang="en-US" sz="2500" dirty="0"/>
            </a:br>
            <a:r>
              <a:rPr lang="en-US" sz="2500" dirty="0"/>
              <a:t>White space is a design term that refers to empty space between elements in a page. It is not necessarily the color white. White space should be used to separate navigation from main body, body text from side elements and footer, main content from supplementary items (floating boxes, for example) and to separate headings, paragraphs, and other body text.</a:t>
            </a:r>
          </a:p>
          <a:p>
            <a:pPr>
              <a:buFont typeface="Arial" panose="020B0604020202020204" pitchFamily="34" charset="0"/>
              <a:buChar char="•"/>
            </a:pPr>
            <a:r>
              <a:rPr lang="en-US" sz="3400" b="1" dirty="0"/>
              <a:t>Avoid background sounds</a:t>
            </a:r>
            <a:r>
              <a:rPr lang="en-US" sz="2500" dirty="0"/>
              <a:t/>
            </a:r>
            <a:br>
              <a:rPr lang="en-US" sz="2500" dirty="0"/>
            </a:br>
            <a:r>
              <a:rPr lang="en-US" sz="2500" dirty="0"/>
              <a:t>Give the user control over playing audio content within the page, or at a minimum, give the user control to stop the background sounds</a:t>
            </a:r>
            <a:r>
              <a:rPr lang="en-US" sz="2500" dirty="0" smtClean="0"/>
              <a:t>.</a:t>
            </a:r>
            <a:endParaRPr lang="en-US" sz="2500"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062417980"/>
      </p:ext>
    </p:extLst>
  </p:cSld>
  <p:clrMapOvr>
    <a:masterClrMapping/>
  </p:clrMapOvr>
  <mc:AlternateContent xmlns:mc="http://schemas.openxmlformats.org/markup-compatibility/2006">
    <mc:Choice xmlns:p14="http://schemas.microsoft.com/office/powerpoint/2010/main" Requires="p14">
      <p:transition spd="slow" p14:dur="2000" advTm="128620"/>
    </mc:Choice>
    <mc:Fallback>
      <p:transition spd="slow" advTm="1286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2755631" cy="371888"/>
          </a:xfrm>
          <a:prstGeom prst="rect">
            <a:avLst/>
          </a:prstGeom>
        </p:spPr>
      </p:pic>
      <p:sp>
        <p:nvSpPr>
          <p:cNvPr id="2" name="Title 1"/>
          <p:cNvSpPr>
            <a:spLocks noGrp="1"/>
          </p:cNvSpPr>
          <p:nvPr>
            <p:ph type="title"/>
          </p:nvPr>
        </p:nvSpPr>
        <p:spPr/>
        <p:txBody>
          <a:bodyPr>
            <a:normAutofit fontScale="90000"/>
          </a:bodyPr>
          <a:lstStyle/>
          <a:p>
            <a:r>
              <a:rPr lang="en-US" dirty="0" smtClean="0"/>
              <a:t>Co</a:t>
            </a:r>
            <a:r>
              <a:rPr lang="en-US" b="1" dirty="0" smtClean="0"/>
              <a:t>gnitive: Focus and Structure </a:t>
            </a:r>
            <a:br>
              <a:rPr lang="en-US" b="1" dirty="0" smtClean="0"/>
            </a:br>
            <a:r>
              <a:rPr lang="en-US" b="1" dirty="0" smtClean="0"/>
              <a:t>Re-imagined</a:t>
            </a:r>
            <a:endParaRPr lang="en-US" b="1" dirty="0"/>
          </a:p>
        </p:txBody>
      </p:sp>
      <p:sp>
        <p:nvSpPr>
          <p:cNvPr id="4" name="Rectangle 3"/>
          <p:cNvSpPr/>
          <p:nvPr/>
        </p:nvSpPr>
        <p:spPr>
          <a:xfrm>
            <a:off x="1295402" y="2426159"/>
            <a:ext cx="9601196" cy="3970318"/>
          </a:xfrm>
          <a:prstGeom prst="rect">
            <a:avLst/>
          </a:prstGeom>
        </p:spPr>
        <p:txBody>
          <a:bodyPr wrap="square">
            <a:spAutoFit/>
          </a:bodyPr>
          <a:lstStyle/>
          <a:p>
            <a:r>
              <a:rPr lang="en-US" b="1" dirty="0"/>
              <a:t>Organize Content: </a:t>
            </a:r>
            <a:r>
              <a:rPr lang="en-US" dirty="0"/>
              <a:t>Well-defined chunks, with headings, lists, organize content. Break long pages into shorter sections with appropriate headings. Divide long pages into multiple, sequenced pages</a:t>
            </a:r>
            <a:r>
              <a:rPr lang="en-US" dirty="0" smtClean="0"/>
              <a:t>.</a:t>
            </a:r>
          </a:p>
          <a:p>
            <a:endParaRPr lang="en-US" dirty="0"/>
          </a:p>
          <a:p>
            <a:r>
              <a:rPr lang="en-US" b="1" dirty="0" smtClean="0"/>
              <a:t>Avoid </a:t>
            </a:r>
            <a:r>
              <a:rPr lang="en-US" b="1" dirty="0"/>
              <a:t>Distractions: </a:t>
            </a:r>
            <a:r>
              <a:rPr lang="en-US" dirty="0"/>
              <a:t>Use animation to enhance content, so not much many, no "busy" background images, blinking or moving images. </a:t>
            </a:r>
            <a:endParaRPr lang="en-US" dirty="0" smtClean="0"/>
          </a:p>
          <a:p>
            <a:endParaRPr lang="en-US" dirty="0"/>
          </a:p>
          <a:p>
            <a:r>
              <a:rPr lang="en-US" b="1" dirty="0"/>
              <a:t>Use White Space: </a:t>
            </a:r>
            <a:r>
              <a:rPr lang="en-US" dirty="0"/>
              <a:t>The design of a page (white space, color, images, etc.) should focus the user on what is most important (typically the body content of that page</a:t>
            </a:r>
            <a:r>
              <a:rPr lang="en-US" dirty="0" smtClean="0"/>
              <a:t>).</a:t>
            </a:r>
          </a:p>
          <a:p>
            <a:endParaRPr lang="en-US" dirty="0"/>
          </a:p>
          <a:p>
            <a:r>
              <a:rPr lang="en-US" b="1" dirty="0"/>
              <a:t>Stylistic Differences: </a:t>
            </a:r>
            <a:r>
              <a:rPr lang="en-US" dirty="0"/>
              <a:t>Use to highlight important content, but do so conservatively: Use various stylistic elements (italics, bold, color, brief animation, or differently-styled content) to highlight important content</a:t>
            </a:r>
            <a:r>
              <a:rPr lang="en-US" dirty="0" smtClean="0"/>
              <a:t>.</a:t>
            </a:r>
          </a:p>
          <a:p>
            <a:endParaRPr lang="en-US" dirty="0"/>
          </a:p>
          <a:p>
            <a:r>
              <a:rPr lang="en-US" b="1" dirty="0" smtClean="0"/>
              <a:t>Avoid </a:t>
            </a:r>
            <a:r>
              <a:rPr lang="en-US" b="1" dirty="0"/>
              <a:t>Background Sounds: </a:t>
            </a:r>
            <a:r>
              <a:rPr lang="en-US" dirty="0"/>
              <a:t>Give users control over playing audio content, or at a minimum, give users control to stop background sounds</a:t>
            </a:r>
            <a:r>
              <a:rPr lang="en-US" dirty="0" smtClean="0"/>
              <a:t>.</a:t>
            </a:r>
            <a:endParaRPr lang="en-US" dirty="0"/>
          </a:p>
        </p:txBody>
      </p:sp>
    </p:spTree>
    <p:extLst>
      <p:ext uri="{BB962C8B-B14F-4D97-AF65-F5344CB8AC3E}">
        <p14:creationId xmlns:p14="http://schemas.microsoft.com/office/powerpoint/2010/main" val="411007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8362" y="1252537"/>
            <a:ext cx="7915275" cy="4352925"/>
          </a:xfrm>
          <a:prstGeom prst="rect">
            <a:avLst/>
          </a:prstGeom>
        </p:spPr>
      </p:pic>
      <p:sp>
        <p:nvSpPr>
          <p:cNvPr id="4" name="TextBox 3"/>
          <p:cNvSpPr txBox="1"/>
          <p:nvPr/>
        </p:nvSpPr>
        <p:spPr>
          <a:xfrm>
            <a:off x="1026367" y="821094"/>
            <a:ext cx="10265477" cy="646331"/>
          </a:xfrm>
          <a:prstGeom prst="rect">
            <a:avLst/>
          </a:prstGeom>
          <a:noFill/>
        </p:spPr>
        <p:txBody>
          <a:bodyPr wrap="square" rtlCol="0">
            <a:spAutoFit/>
          </a:bodyPr>
          <a:lstStyle/>
          <a:p>
            <a:r>
              <a:rPr lang="en-US" sz="3600" b="1" dirty="0" smtClean="0"/>
              <a:t>Cognitive: Focus and Structure Re-imagined Again</a:t>
            </a:r>
            <a:endParaRPr lang="en-US" sz="3600" b="1" dirty="0"/>
          </a:p>
        </p:txBody>
      </p:sp>
      <p:sp>
        <p:nvSpPr>
          <p:cNvPr id="5" name="TextBox 4"/>
          <p:cNvSpPr txBox="1"/>
          <p:nvPr/>
        </p:nvSpPr>
        <p:spPr>
          <a:xfrm>
            <a:off x="0" y="6314589"/>
            <a:ext cx="3116424" cy="400110"/>
          </a:xfrm>
          <a:prstGeom prst="rect">
            <a:avLst/>
          </a:prstGeom>
          <a:noFill/>
        </p:spPr>
        <p:txBody>
          <a:bodyPr wrap="square" rtlCol="0">
            <a:spAutoFit/>
          </a:bodyPr>
          <a:lstStyle/>
          <a:p>
            <a:r>
              <a:rPr lang="en-US" sz="2000" dirty="0"/>
              <a:t>https://</a:t>
            </a:r>
            <a:r>
              <a:rPr lang="en-US" sz="2000" dirty="0" smtClean="0"/>
              <a:t>ezgif.com/maker</a:t>
            </a:r>
            <a:endParaRPr lang="en-US" sz="2000" dirty="0"/>
          </a:p>
        </p:txBody>
      </p:sp>
    </p:spTree>
    <p:extLst>
      <p:ext uri="{BB962C8B-B14F-4D97-AF65-F5344CB8AC3E}">
        <p14:creationId xmlns:p14="http://schemas.microsoft.com/office/powerpoint/2010/main" val="1085010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Physical</a:t>
            </a:r>
          </a:p>
        </p:txBody>
      </p:sp>
      <p:sp>
        <p:nvSpPr>
          <p:cNvPr id="3" name="Content Placeholder 2"/>
          <p:cNvSpPr>
            <a:spLocks noGrp="1"/>
          </p:cNvSpPr>
          <p:nvPr>
            <p:ph idx="1"/>
          </p:nvPr>
        </p:nvSpPr>
        <p:spPr>
          <a:xfrm>
            <a:off x="1295401" y="2447109"/>
            <a:ext cx="9601196" cy="3657600"/>
          </a:xfrm>
        </p:spPr>
        <p:txBody>
          <a:bodyPr>
            <a:normAutofit fontScale="92500"/>
          </a:bodyPr>
          <a:lstStyle/>
          <a:p>
            <a:r>
              <a:rPr lang="en-US" dirty="0"/>
              <a:t>First, most assistive technologies for people with motor disabilities either work through the keyboard or emulate the functionality of the keyboard. Knowing this ahead of time allows for modules, assignments, and other course work to be set up with as few keystrokes as possible before getting to key course content. </a:t>
            </a:r>
          </a:p>
          <a:p>
            <a:r>
              <a:rPr lang="en-US" dirty="0"/>
              <a:t>Secondly, some assistive technologies can cause fatigue, such as the head wand or trackball mouse (especially for those with hand tremors). Again, creating assess to content with the fewest strokes or necessary clicks is preferable.</a:t>
            </a:r>
          </a:p>
          <a:p>
            <a:r>
              <a:rPr lang="en-US" dirty="0"/>
              <a:t>Adaptive keyboards, voice recognition, and eye tracking software are other assistive                                   </a:t>
            </a:r>
            <a:r>
              <a:rPr lang="en-US" dirty="0" smtClean="0"/>
              <a:t> </a:t>
            </a:r>
            <a:r>
              <a:rPr lang="en-US" dirty="0"/>
              <a:t>technologies for those with physical disabilities.</a:t>
            </a:r>
          </a:p>
          <a:p>
            <a:endParaRPr lang="en-US" dirty="0"/>
          </a:p>
          <a:p>
            <a:endParaRPr lang="en-US" dirty="0"/>
          </a:p>
        </p:txBody>
      </p:sp>
      <p:pic>
        <p:nvPicPr>
          <p:cNvPr id="4" name="Picture 3"/>
          <p:cNvPicPr>
            <a:picLocks noChangeAspect="1"/>
          </p:cNvPicPr>
          <p:nvPr/>
        </p:nvPicPr>
        <p:blipFill>
          <a:blip r:embed="rId2"/>
          <a:stretch>
            <a:fillRect/>
          </a:stretch>
        </p:blipFill>
        <p:spPr>
          <a:xfrm>
            <a:off x="993924" y="982132"/>
            <a:ext cx="2181225" cy="1266825"/>
          </a:xfrm>
          <a:prstGeom prst="rect">
            <a:avLst/>
          </a:prstGeom>
        </p:spPr>
      </p:pic>
      <p:pic>
        <p:nvPicPr>
          <p:cNvPr id="5" name="Picture 4"/>
          <p:cNvPicPr>
            <a:picLocks noChangeAspect="1"/>
          </p:cNvPicPr>
          <p:nvPr/>
        </p:nvPicPr>
        <p:blipFill>
          <a:blip r:embed="rId3"/>
          <a:stretch>
            <a:fillRect/>
          </a:stretch>
        </p:blipFill>
        <p:spPr>
          <a:xfrm>
            <a:off x="8821723" y="930715"/>
            <a:ext cx="1438275" cy="1276350"/>
          </a:xfrm>
          <a:prstGeom prst="rect">
            <a:avLst/>
          </a:prstGeom>
        </p:spPr>
      </p:pic>
    </p:spTree>
    <p:extLst>
      <p:ext uri="{BB962C8B-B14F-4D97-AF65-F5344CB8AC3E}">
        <p14:creationId xmlns:p14="http://schemas.microsoft.com/office/powerpoint/2010/main" val="762672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Physical Example </a:t>
            </a:r>
          </a:p>
        </p:txBody>
      </p:sp>
      <p:sp>
        <p:nvSpPr>
          <p:cNvPr id="3" name="Content Placeholder 2"/>
          <p:cNvSpPr>
            <a:spLocks noGrp="1"/>
          </p:cNvSpPr>
          <p:nvPr>
            <p:ph idx="1"/>
          </p:nvPr>
        </p:nvSpPr>
        <p:spPr>
          <a:xfrm>
            <a:off x="1295401" y="2662518"/>
            <a:ext cx="9601196" cy="3451412"/>
          </a:xfrm>
        </p:spPr>
        <p:txBody>
          <a:bodyPr>
            <a:noAutofit/>
          </a:bodyPr>
          <a:lstStyle/>
          <a:p>
            <a:r>
              <a:rPr lang="en-US" sz="2200" dirty="0"/>
              <a:t>A student in my Introduction to Linguistics class had a physical disability which limited the use of his hands and upper body. I was not given ample time to overhaul the course. After online conversations with an extremely helpful Accommodations Officer and getting to know the student and his physical needs and adaptations, I was able to restructure the second half of course, creating modules with fewer clicks needed to access videos, assignments, and other course </a:t>
            </a:r>
            <a:r>
              <a:rPr lang="en-US" sz="2200" dirty="0" smtClean="0"/>
              <a:t>content on Sakai.  </a:t>
            </a:r>
            <a:endParaRPr lang="en-US" sz="2200" dirty="0"/>
          </a:p>
          <a:p>
            <a:r>
              <a:rPr lang="en-US" sz="2200" dirty="0"/>
              <a:t>He already used a keyboard overlay. An overlay (literally overlaid on a regular keyboard) is similar to an adaptive keyboard. His had raised areas between the keys. This allowed him to slide his fingers to the correct keys without pressure on every key his fingers slid over. </a:t>
            </a:r>
          </a:p>
        </p:txBody>
      </p:sp>
    </p:spTree>
    <p:extLst>
      <p:ext uri="{BB962C8B-B14F-4D97-AF65-F5344CB8AC3E}">
        <p14:creationId xmlns:p14="http://schemas.microsoft.com/office/powerpoint/2010/main" val="3080014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Presentation Focus</a:t>
            </a:r>
            <a:endParaRPr lang="en-US" b="1" dirty="0"/>
          </a:p>
        </p:txBody>
      </p:sp>
      <p:sp>
        <p:nvSpPr>
          <p:cNvPr id="3" name="Content Placeholder 2"/>
          <p:cNvSpPr>
            <a:spLocks noGrp="1"/>
          </p:cNvSpPr>
          <p:nvPr>
            <p:ph idx="1"/>
          </p:nvPr>
        </p:nvSpPr>
        <p:spPr>
          <a:xfrm>
            <a:off x="1295401" y="2705878"/>
            <a:ext cx="9601196" cy="3169990"/>
          </a:xfrm>
        </p:spPr>
        <p:txBody>
          <a:bodyPr>
            <a:normAutofit lnSpcReduction="10000"/>
          </a:bodyPr>
          <a:lstStyle/>
          <a:p>
            <a:r>
              <a:rPr lang="en-US" sz="3200" dirty="0"/>
              <a:t>This presentation focuses on Cognitive and </a:t>
            </a:r>
            <a:r>
              <a:rPr lang="en-US" sz="3200" dirty="0" smtClean="0"/>
              <a:t>Physical/Motor </a:t>
            </a:r>
            <a:r>
              <a:rPr lang="en-US" sz="3200" dirty="0"/>
              <a:t>D</a:t>
            </a:r>
            <a:r>
              <a:rPr lang="en-US" sz="3200" dirty="0" smtClean="0"/>
              <a:t>isabilities</a:t>
            </a:r>
            <a:r>
              <a:rPr lang="en-US" sz="3200" dirty="0"/>
              <a:t>.</a:t>
            </a:r>
          </a:p>
          <a:p>
            <a:r>
              <a:rPr lang="en-US" sz="3200" dirty="0"/>
              <a:t>Visual and Auditory/Oral disabilities </a:t>
            </a:r>
            <a:r>
              <a:rPr lang="en-US" sz="3200" dirty="0" smtClean="0"/>
              <a:t>are</a:t>
            </a:r>
            <a:r>
              <a:rPr lang="en-US" sz="3200" dirty="0" smtClean="0"/>
              <a:t> </a:t>
            </a:r>
            <a:r>
              <a:rPr lang="en-US" sz="3200" dirty="0"/>
              <a:t>covered in </a:t>
            </a:r>
            <a:r>
              <a:rPr lang="en-US" sz="3200" dirty="0" smtClean="0"/>
              <a:t>a </a:t>
            </a:r>
            <a:r>
              <a:rPr lang="en-US" sz="3200" dirty="0"/>
              <a:t>video </a:t>
            </a:r>
            <a:r>
              <a:rPr lang="en-US" sz="3200" dirty="0" smtClean="0"/>
              <a:t>discussion created </a:t>
            </a:r>
            <a:r>
              <a:rPr lang="en-US" sz="3200" dirty="0"/>
              <a:t>by </a:t>
            </a:r>
            <a:r>
              <a:rPr lang="en-US" sz="3200" dirty="0" smtClean="0"/>
              <a:t>Dr. Michael </a:t>
            </a:r>
            <a:r>
              <a:rPr lang="en-US" sz="3200" dirty="0" err="1"/>
              <a:t>Rushforth</a:t>
            </a:r>
            <a:r>
              <a:rPr lang="en-US" sz="3200" dirty="0" smtClean="0"/>
              <a:t>. It is included on the last slide of this presentation.</a:t>
            </a:r>
          </a:p>
          <a:p>
            <a:r>
              <a:rPr lang="en-US" sz="3200" dirty="0" smtClean="0"/>
              <a:t>Hard to maintain focus here.</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3915" y="5175780"/>
            <a:ext cx="3267075" cy="14001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26" y="102982"/>
            <a:ext cx="2453950" cy="24539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8357" y="238448"/>
            <a:ext cx="3478189" cy="2183017"/>
          </a:xfrm>
          <a:prstGeom prst="rect">
            <a:avLst/>
          </a:prstGeom>
        </p:spPr>
      </p:pic>
    </p:spTree>
    <p:extLst>
      <p:ext uri="{BB962C8B-B14F-4D97-AF65-F5344CB8AC3E}">
        <p14:creationId xmlns:p14="http://schemas.microsoft.com/office/powerpoint/2010/main" val="2816722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Physical Example </a:t>
            </a:r>
            <a:r>
              <a:rPr lang="en-US" b="1" dirty="0" smtClean="0"/>
              <a:t>Continued</a:t>
            </a:r>
            <a:endParaRPr lang="en-US" b="1" dirty="0"/>
          </a:p>
        </p:txBody>
      </p:sp>
      <p:sp>
        <p:nvSpPr>
          <p:cNvPr id="3" name="Content Placeholder 2"/>
          <p:cNvSpPr>
            <a:spLocks noGrp="1"/>
          </p:cNvSpPr>
          <p:nvPr>
            <p:ph idx="1"/>
          </p:nvPr>
        </p:nvSpPr>
        <p:spPr/>
        <p:txBody>
          <a:bodyPr>
            <a:normAutofit fontScale="85000" lnSpcReduction="20000"/>
          </a:bodyPr>
          <a:lstStyle/>
          <a:p>
            <a:r>
              <a:rPr lang="en-US" dirty="0"/>
              <a:t>The keyboard overlay and my </a:t>
            </a:r>
            <a:r>
              <a:rPr lang="en-US" dirty="0" smtClean="0"/>
              <a:t>restructuring </a:t>
            </a:r>
            <a:r>
              <a:rPr lang="en-US" dirty="0"/>
              <a:t>of the course’s online content helped with accessibility for tests and homework assignments except when it came to drawing morphological and phrase structure trees. He ended up using a sip-and-puff system (his was a </a:t>
            </a:r>
            <a:r>
              <a:rPr lang="en-US" dirty="0" err="1"/>
              <a:t>Jouse</a:t>
            </a:r>
            <a:r>
              <a:rPr lang="en-US" dirty="0"/>
              <a:t>) that allowed control of a device using any part of the mouth, cheek, chin or tongue. It worked with Adobe </a:t>
            </a:r>
            <a:r>
              <a:rPr lang="en-US" dirty="0" smtClean="0"/>
              <a:t>Photoshop, </a:t>
            </a:r>
            <a:r>
              <a:rPr lang="en-US" dirty="0"/>
              <a:t>and he also tried it in Paint with success. Due to its accuracy and quick response, he was able to use it to draw complex phrase structure trees (and he also emailed that its fast response and detailed movements made it possible for him to play computer video games). </a:t>
            </a:r>
          </a:p>
          <a:p>
            <a:r>
              <a:rPr lang="en-US" dirty="0" err="1"/>
              <a:t>Jouse</a:t>
            </a:r>
            <a:r>
              <a:rPr lang="en-US" dirty="0"/>
              <a:t> sample video: https://www.youtube.com/watch?v=4_e_0fI7i3A (Turn on CC and see the YouTube CC software substitute “cows” and “jobs” for </a:t>
            </a:r>
            <a:r>
              <a:rPr lang="en-US" dirty="0" err="1"/>
              <a:t>Jouse</a:t>
            </a:r>
            <a:r>
              <a:rPr lang="en-US" dirty="0"/>
              <a:t>. Also, the video is not of the best quality for students with visual difficulties as it zooms quickly, shakes a bit, and as the camera moves the lighting changes.)</a:t>
            </a:r>
          </a:p>
        </p:txBody>
      </p:sp>
    </p:spTree>
    <p:extLst>
      <p:ext uri="{BB962C8B-B14F-4D97-AF65-F5344CB8AC3E}">
        <p14:creationId xmlns:p14="http://schemas.microsoft.com/office/powerpoint/2010/main" val="2018073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Online Module Example</a:t>
            </a:r>
          </a:p>
        </p:txBody>
      </p:sp>
      <p:sp>
        <p:nvSpPr>
          <p:cNvPr id="3" name="Content Placeholder 2"/>
          <p:cNvSpPr>
            <a:spLocks noGrp="1"/>
          </p:cNvSpPr>
          <p:nvPr>
            <p:ph idx="1"/>
          </p:nvPr>
        </p:nvSpPr>
        <p:spPr/>
        <p:txBody>
          <a:bodyPr/>
          <a:lstStyle/>
          <a:p>
            <a:r>
              <a:rPr lang="en-US" sz="2800" dirty="0"/>
              <a:t>Without a universal design standard, every </a:t>
            </a:r>
            <a:r>
              <a:rPr lang="en-US" sz="2800" dirty="0" smtClean="0"/>
              <a:t>university or online </a:t>
            </a:r>
            <a:r>
              <a:rPr lang="en-US" sz="2800" dirty="0"/>
              <a:t>program uses its own learning management system.</a:t>
            </a:r>
          </a:p>
          <a:p>
            <a:r>
              <a:rPr lang="en-US" sz="2800" dirty="0"/>
              <a:t>Once the student logs on to Sakai, it takes a click on our class, a click on the Resources tab, a click on the specific module (Syntax: Phrase Structure Trees), and then a final click on the specific file the student needs. Picture on the next slide.</a:t>
            </a:r>
          </a:p>
          <a:p>
            <a:endParaRPr lang="en-US" dirty="0"/>
          </a:p>
        </p:txBody>
      </p:sp>
    </p:spTree>
    <p:extLst>
      <p:ext uri="{BB962C8B-B14F-4D97-AF65-F5344CB8AC3E}">
        <p14:creationId xmlns:p14="http://schemas.microsoft.com/office/powerpoint/2010/main" val="40789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99553" y="879565"/>
            <a:ext cx="9392894" cy="5030607"/>
          </a:xfrm>
          <a:prstGeom prst="rect">
            <a:avLst/>
          </a:prstGeom>
        </p:spPr>
      </p:pic>
    </p:spTree>
    <p:extLst>
      <p:ext uri="{BB962C8B-B14F-4D97-AF65-F5344CB8AC3E}">
        <p14:creationId xmlns:p14="http://schemas.microsoft.com/office/powerpoint/2010/main" val="3992462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a:t>
            </a:r>
            <a:r>
              <a:rPr lang="en-US" b="1" dirty="0"/>
              <a:t>F</a:t>
            </a:r>
            <a:r>
              <a:rPr lang="en-US" b="1" dirty="0" smtClean="0"/>
              <a:t>urther Sources</a:t>
            </a:r>
            <a:endParaRPr lang="en-US" b="1" dirty="0"/>
          </a:p>
        </p:txBody>
      </p:sp>
      <p:sp>
        <p:nvSpPr>
          <p:cNvPr id="3" name="Content Placeholder 2"/>
          <p:cNvSpPr>
            <a:spLocks noGrp="1"/>
          </p:cNvSpPr>
          <p:nvPr>
            <p:ph idx="1"/>
          </p:nvPr>
        </p:nvSpPr>
        <p:spPr/>
        <p:txBody>
          <a:bodyPr>
            <a:normAutofit lnSpcReduction="10000"/>
          </a:bodyPr>
          <a:lstStyle/>
          <a:p>
            <a:r>
              <a:rPr lang="en-US" dirty="0"/>
              <a:t>Sources: </a:t>
            </a:r>
            <a:r>
              <a:rPr lang="en-US" i="1" dirty="0" err="1"/>
              <a:t>Educause</a:t>
            </a:r>
            <a:r>
              <a:rPr lang="en-US" i="1" dirty="0"/>
              <a:t> Review, Inside </a:t>
            </a:r>
            <a:r>
              <a:rPr lang="en-US" i="1" dirty="0" err="1"/>
              <a:t>HigherEd</a:t>
            </a:r>
            <a:r>
              <a:rPr lang="en-US" dirty="0"/>
              <a:t>, but by far the most comprehensive online source I have found is Utah State University’s </a:t>
            </a:r>
            <a:r>
              <a:rPr lang="en-US" i="1" dirty="0"/>
              <a:t>Web Accessibility in Mind </a:t>
            </a:r>
            <a:r>
              <a:rPr lang="en-US" dirty="0"/>
              <a:t>at WebAIM.org. It is searchable and has even more considerations for accessibility than can be discussed in the time today. Make sure to consult your university’s Disability and Accommodation office and talk to the students to see what has helped them in the past and where they have had difficulties. </a:t>
            </a:r>
          </a:p>
          <a:p>
            <a:r>
              <a:rPr lang="en-US" dirty="0" smtClean="0"/>
              <a:t>Dr. Michael </a:t>
            </a:r>
            <a:r>
              <a:rPr lang="en-US" dirty="0" err="1" smtClean="0"/>
              <a:t>Rushforth’s</a:t>
            </a:r>
            <a:r>
              <a:rPr lang="en-US" dirty="0" smtClean="0"/>
              <a:t> Video (mentioned previously): </a:t>
            </a:r>
            <a:r>
              <a:rPr lang="en-US" dirty="0" smtClean="0">
                <a:hlinkClick r:id="rId2"/>
              </a:rPr>
              <a:t>https://www.youtube.com/watch?v=Lm_zWsyYhes&amp;feature=youtu.be</a:t>
            </a:r>
            <a:endParaRPr lang="en-US" dirty="0" smtClean="0"/>
          </a:p>
        </p:txBody>
      </p:sp>
    </p:spTree>
    <p:extLst>
      <p:ext uri="{BB962C8B-B14F-4D97-AF65-F5344CB8AC3E}">
        <p14:creationId xmlns:p14="http://schemas.microsoft.com/office/powerpoint/2010/main" val="1778215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1852"/>
            <a:ext cx="9601196" cy="1219199"/>
          </a:xfrm>
        </p:spPr>
        <p:txBody>
          <a:bodyPr/>
          <a:lstStyle/>
          <a:p>
            <a:r>
              <a:rPr lang="en-US" b="1" dirty="0"/>
              <a:t>Practical Items</a:t>
            </a:r>
          </a:p>
        </p:txBody>
      </p:sp>
      <p:sp>
        <p:nvSpPr>
          <p:cNvPr id="3" name="Content Placeholder 2"/>
          <p:cNvSpPr>
            <a:spLocks noGrp="1"/>
          </p:cNvSpPr>
          <p:nvPr>
            <p:ph idx="1"/>
          </p:nvPr>
        </p:nvSpPr>
        <p:spPr>
          <a:xfrm>
            <a:off x="1295401" y="1881051"/>
            <a:ext cx="9601196" cy="4554582"/>
          </a:xfrm>
        </p:spPr>
        <p:txBody>
          <a:bodyPr>
            <a:normAutofit fontScale="47500" lnSpcReduction="20000"/>
          </a:bodyPr>
          <a:lstStyle/>
          <a:p>
            <a:r>
              <a:rPr lang="en-US" sz="2900" dirty="0"/>
              <a:t>Students with visual difficulties may:</a:t>
            </a:r>
          </a:p>
          <a:p>
            <a:pPr lvl="1"/>
            <a:r>
              <a:rPr lang="en-US" sz="2500" dirty="0"/>
              <a:t>Need a screen reader and the keyboard to access what's on the computer, </a:t>
            </a:r>
          </a:p>
          <a:p>
            <a:pPr lvl="1"/>
            <a:r>
              <a:rPr lang="en-US" sz="2500" dirty="0"/>
              <a:t>Not be able to use a mouse, </a:t>
            </a:r>
          </a:p>
          <a:p>
            <a:pPr lvl="1"/>
            <a:r>
              <a:rPr lang="en-US" sz="2500" dirty="0"/>
              <a:t>Not be able to tell one color from another., and/or</a:t>
            </a:r>
          </a:p>
          <a:p>
            <a:pPr lvl="1"/>
            <a:r>
              <a:rPr lang="en-US" sz="2500" dirty="0"/>
              <a:t>Need to enlarge text and illustrations in order to see them (This slide is a perfect example of too much on one slide, split it up into 4 slides).</a:t>
            </a:r>
          </a:p>
          <a:p>
            <a:r>
              <a:rPr lang="en-US" sz="2900" dirty="0"/>
              <a:t>Students with hearing difficulties can </a:t>
            </a:r>
            <a:r>
              <a:rPr lang="en-US" sz="2500" dirty="0"/>
              <a:t>have problems hearing the audio in podcasts, voice-over PowerPoints, videos, and other online media.</a:t>
            </a:r>
          </a:p>
          <a:p>
            <a:r>
              <a:rPr lang="en-US" sz="2900" dirty="0"/>
              <a:t>Students with cognitive disabilities may:</a:t>
            </a:r>
          </a:p>
          <a:p>
            <a:pPr lvl="1"/>
            <a:r>
              <a:rPr lang="en-US" sz="2500" dirty="0"/>
              <a:t>    Have trouble reading text or interpreting illustrations,</a:t>
            </a:r>
          </a:p>
          <a:p>
            <a:pPr lvl="1"/>
            <a:r>
              <a:rPr lang="en-US" sz="2500" dirty="0"/>
              <a:t>    Use a screen reader to help them understand text,</a:t>
            </a:r>
          </a:p>
          <a:p>
            <a:pPr lvl="1"/>
            <a:r>
              <a:rPr lang="en-US" sz="2500" dirty="0"/>
              <a:t>    Be confused by complex layouts or navigation schemes, and/or</a:t>
            </a:r>
          </a:p>
          <a:p>
            <a:pPr lvl="1"/>
            <a:r>
              <a:rPr lang="en-US" sz="2500" dirty="0"/>
              <a:t>    Have trouble focusing on or comprehending lengthy sections of text, audio, or video.</a:t>
            </a:r>
          </a:p>
          <a:p>
            <a:r>
              <a:rPr lang="en-US" sz="2900" dirty="0"/>
              <a:t>Students with paralysis and/or fine and gross motor control disabilities may: </a:t>
            </a:r>
          </a:p>
          <a:p>
            <a:pPr lvl="1"/>
            <a:r>
              <a:rPr lang="en-US" sz="2500" dirty="0"/>
              <a:t>    Not be able to access content that requires a mouse,</a:t>
            </a:r>
          </a:p>
          <a:p>
            <a:pPr lvl="1"/>
            <a:r>
              <a:rPr lang="en-US" sz="2500" dirty="0"/>
              <a:t>    Need to use assistive technologies like head wands and voice-recognition software to access a course,</a:t>
            </a:r>
          </a:p>
          <a:p>
            <a:pPr lvl="1"/>
            <a:r>
              <a:rPr lang="en-US" sz="2500" dirty="0"/>
              <a:t>    Have slow response time, and/or</a:t>
            </a:r>
          </a:p>
          <a:p>
            <a:pPr lvl="1"/>
            <a:r>
              <a:rPr lang="en-US" sz="2500" dirty="0"/>
              <a:t>    Become easily fatigued by movements that wouldn’t be tiring for most people.</a:t>
            </a:r>
          </a:p>
        </p:txBody>
      </p:sp>
    </p:spTree>
    <p:extLst>
      <p:ext uri="{BB962C8B-B14F-4D97-AF65-F5344CB8AC3E}">
        <p14:creationId xmlns:p14="http://schemas.microsoft.com/office/powerpoint/2010/main" val="1958252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Practical Items</a:t>
            </a:r>
            <a:endParaRPr lang="en-US" b="1" dirty="0"/>
          </a:p>
        </p:txBody>
      </p:sp>
      <p:sp>
        <p:nvSpPr>
          <p:cNvPr id="3" name="Content Placeholder 2"/>
          <p:cNvSpPr>
            <a:spLocks noGrp="1"/>
          </p:cNvSpPr>
          <p:nvPr>
            <p:ph idx="1"/>
          </p:nvPr>
        </p:nvSpPr>
        <p:spPr/>
        <p:txBody>
          <a:bodyPr>
            <a:normAutofit/>
          </a:bodyPr>
          <a:lstStyle/>
          <a:p>
            <a:pPr marL="0" indent="0" algn="ctr">
              <a:buNone/>
            </a:pPr>
            <a:r>
              <a:rPr lang="en-US" sz="4800" b="1" dirty="0" smtClean="0"/>
              <a:t>Re-imagined on the next 5 slides</a:t>
            </a:r>
            <a:endParaRPr lang="en-US" sz="4800" b="1" dirty="0"/>
          </a:p>
        </p:txBody>
      </p:sp>
    </p:spTree>
    <p:extLst>
      <p:ext uri="{BB962C8B-B14F-4D97-AF65-F5344CB8AC3E}">
        <p14:creationId xmlns:p14="http://schemas.microsoft.com/office/powerpoint/2010/main" val="3227824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1852"/>
            <a:ext cx="9601196" cy="1219199"/>
          </a:xfrm>
        </p:spPr>
        <p:txBody>
          <a:bodyPr/>
          <a:lstStyle/>
          <a:p>
            <a:r>
              <a:rPr lang="en-US" b="1" dirty="0"/>
              <a:t>Practical Items: Visual Difficulties</a:t>
            </a:r>
          </a:p>
        </p:txBody>
      </p:sp>
      <p:sp>
        <p:nvSpPr>
          <p:cNvPr id="3" name="Content Placeholder 2"/>
          <p:cNvSpPr>
            <a:spLocks noGrp="1"/>
          </p:cNvSpPr>
          <p:nvPr>
            <p:ph idx="1"/>
          </p:nvPr>
        </p:nvSpPr>
        <p:spPr>
          <a:xfrm>
            <a:off x="1295401" y="1881051"/>
            <a:ext cx="9601196" cy="4554582"/>
          </a:xfrm>
        </p:spPr>
        <p:txBody>
          <a:bodyPr>
            <a:normAutofit/>
          </a:bodyPr>
          <a:lstStyle/>
          <a:p>
            <a:r>
              <a:rPr lang="en-US" sz="2900" dirty="0"/>
              <a:t>Students with visual difficulties may:</a:t>
            </a:r>
          </a:p>
          <a:p>
            <a:pPr lvl="1"/>
            <a:r>
              <a:rPr lang="en-US" sz="2500" dirty="0"/>
              <a:t>Need a screen reader and the keyboard to access what's on the computer, </a:t>
            </a:r>
          </a:p>
          <a:p>
            <a:pPr lvl="1"/>
            <a:r>
              <a:rPr lang="en-US" sz="2500" dirty="0"/>
              <a:t>Not be able to use a mouse, </a:t>
            </a:r>
          </a:p>
          <a:p>
            <a:pPr lvl="1"/>
            <a:r>
              <a:rPr lang="en-US" sz="2500" dirty="0"/>
              <a:t>Not be able to tell </a:t>
            </a:r>
            <a:r>
              <a:rPr lang="en-US" sz="2500" dirty="0">
                <a:solidFill>
                  <a:srgbClr val="00B0F0"/>
                </a:solidFill>
              </a:rPr>
              <a:t>one color </a:t>
            </a:r>
            <a:r>
              <a:rPr lang="en-US" sz="2500" dirty="0">
                <a:solidFill>
                  <a:srgbClr val="00B050"/>
                </a:solidFill>
              </a:rPr>
              <a:t>from </a:t>
            </a:r>
            <a:r>
              <a:rPr lang="en-US" sz="2500" dirty="0" smtClean="0">
                <a:solidFill>
                  <a:srgbClr val="00B050"/>
                </a:solidFill>
              </a:rPr>
              <a:t>another</a:t>
            </a:r>
            <a:r>
              <a:rPr lang="en-US" sz="2500" dirty="0" smtClean="0"/>
              <a:t>, </a:t>
            </a:r>
            <a:r>
              <a:rPr lang="en-US" sz="2500" dirty="0"/>
              <a:t>and/or</a:t>
            </a:r>
          </a:p>
          <a:p>
            <a:pPr lvl="1"/>
            <a:r>
              <a:rPr lang="en-US" sz="2500" dirty="0"/>
              <a:t>Need to </a:t>
            </a:r>
            <a:r>
              <a:rPr lang="en-US" sz="3600" dirty="0"/>
              <a:t>enlarge text </a:t>
            </a:r>
            <a:r>
              <a:rPr lang="en-US" sz="2500" dirty="0"/>
              <a:t>and illustrations in order to see </a:t>
            </a:r>
            <a:r>
              <a:rPr lang="en-US" sz="2500" dirty="0" smtClean="0"/>
              <a:t>them. The first Practical Items </a:t>
            </a:r>
            <a:r>
              <a:rPr lang="en-US" sz="2500" dirty="0"/>
              <a:t>slide is a perfect example of too much on one slide</a:t>
            </a:r>
            <a:r>
              <a:rPr lang="en-US" sz="2500" dirty="0" smtClean="0"/>
              <a:t>, so I </a:t>
            </a:r>
            <a:r>
              <a:rPr lang="en-US" sz="2500" dirty="0"/>
              <a:t>split it up into 4 </a:t>
            </a:r>
            <a:r>
              <a:rPr lang="en-US" sz="2500" dirty="0" smtClean="0"/>
              <a:t>slides. </a:t>
            </a:r>
            <a:endParaRPr lang="en-US" sz="2500" dirty="0"/>
          </a:p>
        </p:txBody>
      </p:sp>
    </p:spTree>
    <p:extLst>
      <p:ext uri="{BB962C8B-B14F-4D97-AF65-F5344CB8AC3E}">
        <p14:creationId xmlns:p14="http://schemas.microsoft.com/office/powerpoint/2010/main" val="3211822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8C4E1-5609-42D9-A628-8E4CFB4A48C2}"/>
              </a:ext>
            </a:extLst>
          </p:cNvPr>
          <p:cNvSpPr>
            <a:spLocks noGrp="1"/>
          </p:cNvSpPr>
          <p:nvPr>
            <p:ph type="title"/>
          </p:nvPr>
        </p:nvSpPr>
        <p:spPr/>
        <p:txBody>
          <a:bodyPr/>
          <a:lstStyle/>
          <a:p>
            <a:r>
              <a:rPr lang="en-US" b="1" dirty="0"/>
              <a:t>Practical Items: Hearing Difficulties</a:t>
            </a:r>
          </a:p>
        </p:txBody>
      </p:sp>
      <p:sp>
        <p:nvSpPr>
          <p:cNvPr id="3" name="Content Placeholder 2">
            <a:extLst>
              <a:ext uri="{FF2B5EF4-FFF2-40B4-BE49-F238E27FC236}">
                <a16:creationId xmlns:a16="http://schemas.microsoft.com/office/drawing/2014/main" id="{700393AE-5A20-499B-9542-EFE415B47154}"/>
              </a:ext>
            </a:extLst>
          </p:cNvPr>
          <p:cNvSpPr>
            <a:spLocks noGrp="1"/>
          </p:cNvSpPr>
          <p:nvPr>
            <p:ph idx="1"/>
          </p:nvPr>
        </p:nvSpPr>
        <p:spPr/>
        <p:txBody>
          <a:bodyPr/>
          <a:lstStyle/>
          <a:p>
            <a:r>
              <a:rPr lang="en-US" sz="2800" dirty="0"/>
              <a:t>Students with hearing difficulties can have problems hearing the audio in podcasts, voice-over PowerPoints, videos, and other online media</a:t>
            </a:r>
            <a:r>
              <a:rPr lang="en-US" sz="2800" dirty="0" smtClean="0"/>
              <a:t>.</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772049396"/>
      </p:ext>
    </p:extLst>
  </p:cSld>
  <p:clrMapOvr>
    <a:masterClrMapping/>
  </p:clrMapOvr>
  <mc:AlternateContent xmlns:mc="http://schemas.openxmlformats.org/markup-compatibility/2006">
    <mc:Choice xmlns:p14="http://schemas.microsoft.com/office/powerpoint/2010/main" Requires="p14">
      <p:transition spd="slow" p14:dur="2000" advTm="20887"/>
    </mc:Choice>
    <mc:Fallback>
      <p:transition spd="slow" advTm="208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CFA2-2614-4D8F-A580-6975BEFDE2F7}"/>
              </a:ext>
            </a:extLst>
          </p:cNvPr>
          <p:cNvSpPr>
            <a:spLocks noGrp="1"/>
          </p:cNvSpPr>
          <p:nvPr>
            <p:ph type="title"/>
          </p:nvPr>
        </p:nvSpPr>
        <p:spPr/>
        <p:txBody>
          <a:bodyPr/>
          <a:lstStyle/>
          <a:p>
            <a:r>
              <a:rPr lang="en-US" b="1" dirty="0"/>
              <a:t>Practical Items: Cognitive Disabilities</a:t>
            </a:r>
          </a:p>
        </p:txBody>
      </p:sp>
      <p:sp>
        <p:nvSpPr>
          <p:cNvPr id="3" name="Content Placeholder 2">
            <a:extLst>
              <a:ext uri="{FF2B5EF4-FFF2-40B4-BE49-F238E27FC236}">
                <a16:creationId xmlns:a16="http://schemas.microsoft.com/office/drawing/2014/main" id="{5AD44A26-48DE-4264-AF64-91FD2E736240}"/>
              </a:ext>
            </a:extLst>
          </p:cNvPr>
          <p:cNvSpPr>
            <a:spLocks noGrp="1"/>
          </p:cNvSpPr>
          <p:nvPr>
            <p:ph idx="1"/>
          </p:nvPr>
        </p:nvSpPr>
        <p:spPr>
          <a:xfrm>
            <a:off x="1295401" y="2443943"/>
            <a:ext cx="9601196" cy="3990108"/>
          </a:xfrm>
        </p:spPr>
        <p:txBody>
          <a:bodyPr>
            <a:normAutofit fontScale="92500" lnSpcReduction="20000"/>
          </a:bodyPr>
          <a:lstStyle/>
          <a:p>
            <a:r>
              <a:rPr lang="en-US" sz="3100" dirty="0" smtClean="0"/>
              <a:t>Students with cognitive disabilities may:</a:t>
            </a:r>
          </a:p>
          <a:p>
            <a:pPr lvl="1"/>
            <a:r>
              <a:rPr lang="en-US" sz="2500" dirty="0"/>
              <a:t>Have trouble reading text or interpreting illustrations,</a:t>
            </a:r>
          </a:p>
          <a:p>
            <a:pPr lvl="1"/>
            <a:r>
              <a:rPr lang="en-US" sz="2500" dirty="0"/>
              <a:t>Use a screen reader to help them understand text more easily (NVDA has a free/donation download; you can check your pages.),</a:t>
            </a:r>
          </a:p>
          <a:p>
            <a:pPr lvl="1"/>
            <a:r>
              <a:rPr lang="en-US" sz="2500" dirty="0"/>
              <a:t>Be confused by complex layouts or navigation schemes, and/or</a:t>
            </a:r>
          </a:p>
          <a:p>
            <a:pPr lvl="1"/>
            <a:r>
              <a:rPr lang="en-US" sz="2500" dirty="0"/>
              <a:t>Have trouble focusing on or comprehending lengthy sections of text, audio, or video</a:t>
            </a:r>
            <a:r>
              <a:rPr lang="en-US" sz="2500" dirty="0" smtClean="0"/>
              <a:t>.</a:t>
            </a:r>
            <a:endParaRPr lang="en-US" sz="2500" dirty="0" smtClean="0"/>
          </a:p>
          <a:p>
            <a:r>
              <a:rPr lang="en-US" sz="3100" dirty="0" smtClean="0"/>
              <a:t>Not </a:t>
            </a:r>
            <a:r>
              <a:rPr lang="en-US" sz="3100" dirty="0"/>
              <a:t>all animations are the same… (endangered animals examples</a:t>
            </a:r>
            <a:r>
              <a:rPr lang="en-US" sz="3100" dirty="0" smtClean="0"/>
              <a:t>)… </a:t>
            </a:r>
            <a:r>
              <a:rPr lang="en-US" sz="3100" dirty="0" smtClean="0">
                <a:hlinkClick r:id="rId2"/>
              </a:rPr>
              <a:t>https://24slides.com/presentbetter/bad-powerpoint-examples-you-should-avoid/</a:t>
            </a:r>
            <a:endParaRPr lang="en-US" dirty="0"/>
          </a:p>
        </p:txBody>
      </p:sp>
    </p:spTree>
    <p:extLst>
      <p:ext uri="{BB962C8B-B14F-4D97-AF65-F5344CB8AC3E}">
        <p14:creationId xmlns:p14="http://schemas.microsoft.com/office/powerpoint/2010/main" val="2578666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67" y="315884"/>
            <a:ext cx="11064846" cy="6233197"/>
          </a:xfrm>
          <a:prstGeom prst="rect">
            <a:avLst/>
          </a:prstGeom>
        </p:spPr>
      </p:pic>
    </p:spTree>
    <p:extLst>
      <p:ext uri="{BB962C8B-B14F-4D97-AF65-F5344CB8AC3E}">
        <p14:creationId xmlns:p14="http://schemas.microsoft.com/office/powerpoint/2010/main" val="2902032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F2BE7-95BA-4A97-9605-069749FA6F29}"/>
              </a:ext>
            </a:extLst>
          </p:cNvPr>
          <p:cNvSpPr>
            <a:spLocks noGrp="1"/>
          </p:cNvSpPr>
          <p:nvPr>
            <p:ph type="title"/>
          </p:nvPr>
        </p:nvSpPr>
        <p:spPr/>
        <p:txBody>
          <a:bodyPr/>
          <a:lstStyle/>
          <a:p>
            <a:r>
              <a:rPr lang="en-US" b="1" dirty="0"/>
              <a:t>Practical Items: Motor Disabilities</a:t>
            </a:r>
          </a:p>
        </p:txBody>
      </p:sp>
      <p:sp>
        <p:nvSpPr>
          <p:cNvPr id="3" name="Content Placeholder 2">
            <a:extLst>
              <a:ext uri="{FF2B5EF4-FFF2-40B4-BE49-F238E27FC236}">
                <a16:creationId xmlns:a16="http://schemas.microsoft.com/office/drawing/2014/main" id="{E54FBCA3-4BD4-4831-89CB-D3C2FBFFD035}"/>
              </a:ext>
            </a:extLst>
          </p:cNvPr>
          <p:cNvSpPr>
            <a:spLocks noGrp="1"/>
          </p:cNvSpPr>
          <p:nvPr>
            <p:ph idx="1"/>
          </p:nvPr>
        </p:nvSpPr>
        <p:spPr/>
        <p:txBody>
          <a:bodyPr>
            <a:normAutofit fontScale="92500" lnSpcReduction="10000"/>
          </a:bodyPr>
          <a:lstStyle/>
          <a:p>
            <a:r>
              <a:rPr lang="en-US" sz="2900" dirty="0"/>
              <a:t>Students with paralysis and/or fine and gross motor control disabilities may: </a:t>
            </a:r>
          </a:p>
          <a:p>
            <a:pPr lvl="1"/>
            <a:r>
              <a:rPr lang="en-US" sz="2500" dirty="0" smtClean="0"/>
              <a:t>Not </a:t>
            </a:r>
            <a:r>
              <a:rPr lang="en-US" sz="2500" dirty="0"/>
              <a:t>be able to access content that requires a mouse,</a:t>
            </a:r>
          </a:p>
          <a:p>
            <a:pPr lvl="1"/>
            <a:r>
              <a:rPr lang="en-US" sz="2500" dirty="0" smtClean="0"/>
              <a:t>Need </a:t>
            </a:r>
            <a:r>
              <a:rPr lang="en-US" sz="2500" dirty="0"/>
              <a:t>to use assistive technologies like head wands and voice-recognition software to access a course,</a:t>
            </a:r>
          </a:p>
          <a:p>
            <a:pPr lvl="1"/>
            <a:r>
              <a:rPr lang="en-US" sz="2500" dirty="0" smtClean="0"/>
              <a:t>Have </a:t>
            </a:r>
            <a:r>
              <a:rPr lang="en-US" sz="2500" dirty="0"/>
              <a:t>slow response time, and/or</a:t>
            </a:r>
          </a:p>
          <a:p>
            <a:pPr lvl="1"/>
            <a:r>
              <a:rPr lang="en-US" sz="2500" dirty="0" smtClean="0"/>
              <a:t>Become </a:t>
            </a:r>
            <a:r>
              <a:rPr lang="en-US" sz="2500" dirty="0"/>
              <a:t>easily fatigued by movements that wouldn’t be tiring for most people.</a:t>
            </a:r>
            <a:endParaRPr lang="en-US" dirty="0"/>
          </a:p>
        </p:txBody>
      </p:sp>
    </p:spTree>
    <p:extLst>
      <p:ext uri="{BB962C8B-B14F-4D97-AF65-F5344CB8AC3E}">
        <p14:creationId xmlns:p14="http://schemas.microsoft.com/office/powerpoint/2010/main" val="14436984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4565</TotalTime>
  <Words>2291</Words>
  <Application>Microsoft Office PowerPoint</Application>
  <PresentationFormat>Widescreen</PresentationFormat>
  <Paragraphs>110</Paragraphs>
  <Slides>23</Slides>
  <Notes>2</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Garamond</vt:lpstr>
      <vt:lpstr>Organic</vt:lpstr>
      <vt:lpstr>Online Courses and ADA Compliance</vt:lpstr>
      <vt:lpstr>Presentation Focus</vt:lpstr>
      <vt:lpstr>Practical Items</vt:lpstr>
      <vt:lpstr>Practical Items</vt:lpstr>
      <vt:lpstr>Practical Items: Visual Difficulties</vt:lpstr>
      <vt:lpstr>Practical Items: Hearing Difficulties</vt:lpstr>
      <vt:lpstr>Practical Items: Cognitive Disabilities</vt:lpstr>
      <vt:lpstr>PowerPoint Presentation</vt:lpstr>
      <vt:lpstr>Practical Items: Motor Disabilities</vt:lpstr>
      <vt:lpstr>What is your motivation?</vt:lpstr>
      <vt:lpstr>What is your motivation continued?</vt:lpstr>
      <vt:lpstr>Cognitive: Consistency</vt:lpstr>
      <vt:lpstr>Cognitive: Transformability</vt:lpstr>
      <vt:lpstr>Cognitive: Multi-Modality</vt:lpstr>
      <vt:lpstr>Cognitive: Focus and Structure</vt:lpstr>
      <vt:lpstr>Cognitive: Focus and Structure  Re-imagined</vt:lpstr>
      <vt:lpstr>PowerPoint Presentation</vt:lpstr>
      <vt:lpstr>Physical</vt:lpstr>
      <vt:lpstr>Physical Example </vt:lpstr>
      <vt:lpstr>Physical Example Continued</vt:lpstr>
      <vt:lpstr>Online Module Example</vt:lpstr>
      <vt:lpstr>PowerPoint Presentation</vt:lpstr>
      <vt:lpstr>Some Further Sources</vt:lpstr>
    </vt:vector>
  </TitlesOfParts>
  <Company>Wake Forest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Courses and ADA Compliance</dc:title>
  <dc:creator>Clements, Gail</dc:creator>
  <cp:lastModifiedBy>Administrator</cp:lastModifiedBy>
  <cp:revision>65</cp:revision>
  <dcterms:created xsi:type="dcterms:W3CDTF">2019-12-30T15:28:05Z</dcterms:created>
  <dcterms:modified xsi:type="dcterms:W3CDTF">2021-01-07T18:16:44Z</dcterms:modified>
</cp:coreProperties>
</file>