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107" d="100"/>
          <a:sy n="107" d="100"/>
        </p:scale>
        <p:origin x="-10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132C98-D949-49D4-A938-D8457E91976E}" type="datetimeFigureOut">
              <a:rPr lang="en-US" smtClean="0"/>
              <a:t>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110AE3-252D-4CF7-A17A-5AEEB899C7F9}" type="slidenum">
              <a:rPr lang="en-US" smtClean="0"/>
              <a:t>‹#›</a:t>
            </a:fld>
            <a:endParaRPr lang="en-US"/>
          </a:p>
        </p:txBody>
      </p:sp>
    </p:spTree>
    <p:extLst>
      <p:ext uri="{BB962C8B-B14F-4D97-AF65-F5344CB8AC3E}">
        <p14:creationId xmlns:p14="http://schemas.microsoft.com/office/powerpoint/2010/main" val="330765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10AE3-252D-4CF7-A17A-5AEEB899C7F9}" type="slidenum">
              <a:rPr lang="en-US" smtClean="0"/>
              <a:t>1</a:t>
            </a:fld>
            <a:endParaRPr lang="en-US"/>
          </a:p>
        </p:txBody>
      </p:sp>
    </p:spTree>
    <p:extLst>
      <p:ext uri="{BB962C8B-B14F-4D97-AF65-F5344CB8AC3E}">
        <p14:creationId xmlns:p14="http://schemas.microsoft.com/office/powerpoint/2010/main" val="3577081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35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744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48265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6352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6628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3257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1551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318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26315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749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11421401"/>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1790519"/>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214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056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3838739"/>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458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5748315"/>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0070C0"/>
                </a:solidFill>
              </a:rPr>
              <a:t>Teaching Assistant Training at Purdue</a:t>
            </a:r>
            <a:endParaRPr lang="en-US" dirty="0">
              <a:solidFill>
                <a:srgbClr val="0070C0"/>
              </a:solidFill>
            </a:endParaRPr>
          </a:p>
        </p:txBody>
      </p:sp>
      <p:sp>
        <p:nvSpPr>
          <p:cNvPr id="3" name="Subtitle 2"/>
          <p:cNvSpPr>
            <a:spLocks noGrp="1"/>
          </p:cNvSpPr>
          <p:nvPr>
            <p:ph type="subTitle" idx="1"/>
          </p:nvPr>
        </p:nvSpPr>
        <p:spPr/>
        <p:txBody>
          <a:bodyPr>
            <a:normAutofit/>
          </a:bodyPr>
          <a:lstStyle/>
          <a:p>
            <a:pPr algn="ctr"/>
            <a:endParaRPr lang="en-US" sz="2800" dirty="0" smtClean="0">
              <a:solidFill>
                <a:srgbClr val="0070C0"/>
              </a:solidFill>
            </a:endParaRPr>
          </a:p>
          <a:p>
            <a:pPr algn="ctr"/>
            <a:r>
              <a:rPr lang="en-US" sz="2800" dirty="0" smtClean="0">
                <a:solidFill>
                  <a:srgbClr val="0070C0"/>
                </a:solidFill>
              </a:rPr>
              <a:t>Mary </a:t>
            </a:r>
            <a:r>
              <a:rPr lang="en-US" sz="2800" dirty="0" err="1" smtClean="0">
                <a:solidFill>
                  <a:srgbClr val="0070C0"/>
                </a:solidFill>
              </a:rPr>
              <a:t>Niepokuj</a:t>
            </a:r>
            <a:endParaRPr lang="en-US" sz="2800" dirty="0">
              <a:solidFill>
                <a:srgbClr val="0070C0"/>
              </a:solidFill>
            </a:endParaRPr>
          </a:p>
        </p:txBody>
      </p:sp>
    </p:spTree>
    <p:extLst>
      <p:ext uri="{BB962C8B-B14F-4D97-AF65-F5344CB8AC3E}">
        <p14:creationId xmlns:p14="http://schemas.microsoft.com/office/powerpoint/2010/main" val="597622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Nuts and Bolts of Teaching Linguistics</a:t>
            </a:r>
            <a:endParaRPr lang="en-US" dirty="0">
              <a:solidFill>
                <a:srgbClr val="0070C0"/>
              </a:solidFill>
            </a:endParaRPr>
          </a:p>
        </p:txBody>
      </p:sp>
      <p:sp>
        <p:nvSpPr>
          <p:cNvPr id="3" name="Content Placeholder 2"/>
          <p:cNvSpPr>
            <a:spLocks noGrp="1"/>
          </p:cNvSpPr>
          <p:nvPr>
            <p:ph idx="1"/>
          </p:nvPr>
        </p:nvSpPr>
        <p:spPr/>
        <p:txBody>
          <a:bodyPr>
            <a:normAutofit/>
          </a:bodyPr>
          <a:lstStyle/>
          <a:p>
            <a:pPr lvl="0"/>
            <a:r>
              <a:rPr lang="en-US" sz="2400" dirty="0">
                <a:solidFill>
                  <a:srgbClr val="0070C0"/>
                </a:solidFill>
              </a:rPr>
              <a:t>A</a:t>
            </a:r>
            <a:r>
              <a:rPr lang="en-US" sz="2400" dirty="0" smtClean="0">
                <a:solidFill>
                  <a:srgbClr val="0070C0"/>
                </a:solidFill>
              </a:rPr>
              <a:t>pproaches </a:t>
            </a:r>
            <a:r>
              <a:rPr lang="en-US" sz="2400" dirty="0">
                <a:solidFill>
                  <a:srgbClr val="0070C0"/>
                </a:solidFill>
              </a:rPr>
              <a:t>to teaching specific topics in </a:t>
            </a:r>
            <a:r>
              <a:rPr lang="en-US" sz="2400" dirty="0" smtClean="0">
                <a:solidFill>
                  <a:srgbClr val="0070C0"/>
                </a:solidFill>
              </a:rPr>
              <a:t>linguistics</a:t>
            </a:r>
          </a:p>
          <a:p>
            <a:pPr lvl="1"/>
            <a:r>
              <a:rPr lang="en-US" sz="1800" dirty="0" smtClean="0">
                <a:solidFill>
                  <a:srgbClr val="0070C0"/>
                </a:solidFill>
              </a:rPr>
              <a:t>Many tasks, such as analyzing linguistic data, are different from anything students have done in other classes</a:t>
            </a:r>
            <a:endParaRPr lang="en-US" sz="1800" dirty="0">
              <a:solidFill>
                <a:srgbClr val="0070C0"/>
              </a:solidFill>
            </a:endParaRPr>
          </a:p>
          <a:p>
            <a:pPr lvl="0"/>
            <a:r>
              <a:rPr lang="en-US" sz="2400" dirty="0">
                <a:solidFill>
                  <a:srgbClr val="0070C0"/>
                </a:solidFill>
              </a:rPr>
              <a:t>H</a:t>
            </a:r>
            <a:r>
              <a:rPr lang="en-US" sz="2400" dirty="0" smtClean="0">
                <a:solidFill>
                  <a:srgbClr val="0070C0"/>
                </a:solidFill>
              </a:rPr>
              <a:t>ow </a:t>
            </a:r>
            <a:r>
              <a:rPr lang="en-US" sz="2400" dirty="0">
                <a:solidFill>
                  <a:srgbClr val="0070C0"/>
                </a:solidFill>
              </a:rPr>
              <a:t>to choose a textbook</a:t>
            </a:r>
          </a:p>
          <a:p>
            <a:pPr lvl="0"/>
            <a:r>
              <a:rPr lang="en-US" sz="2400" dirty="0">
                <a:solidFill>
                  <a:srgbClr val="0070C0"/>
                </a:solidFill>
              </a:rPr>
              <a:t>P</a:t>
            </a:r>
            <a:r>
              <a:rPr lang="en-US" sz="2400" dirty="0" smtClean="0">
                <a:solidFill>
                  <a:srgbClr val="0070C0"/>
                </a:solidFill>
              </a:rPr>
              <a:t>reparing </a:t>
            </a:r>
            <a:r>
              <a:rPr lang="en-US" sz="2400" dirty="0">
                <a:solidFill>
                  <a:srgbClr val="0070C0"/>
                </a:solidFill>
              </a:rPr>
              <a:t>engaging assignments, activities</a:t>
            </a:r>
          </a:p>
          <a:p>
            <a:pPr lvl="0"/>
            <a:r>
              <a:rPr lang="en-US" sz="2400" dirty="0">
                <a:solidFill>
                  <a:srgbClr val="0070C0"/>
                </a:solidFill>
              </a:rPr>
              <a:t>S</a:t>
            </a:r>
            <a:r>
              <a:rPr lang="en-US" sz="2400" dirty="0" smtClean="0">
                <a:solidFill>
                  <a:srgbClr val="0070C0"/>
                </a:solidFill>
              </a:rPr>
              <a:t>tructuring assessments </a:t>
            </a:r>
            <a:r>
              <a:rPr lang="en-US" sz="2400" dirty="0">
                <a:solidFill>
                  <a:srgbClr val="0070C0"/>
                </a:solidFill>
              </a:rPr>
              <a:t>to accurately reflect what you </a:t>
            </a:r>
            <a:r>
              <a:rPr lang="en-US" sz="2400" dirty="0" smtClean="0">
                <a:solidFill>
                  <a:srgbClr val="0070C0"/>
                </a:solidFill>
              </a:rPr>
              <a:t>want students to learn</a:t>
            </a:r>
          </a:p>
          <a:p>
            <a:pPr lvl="1"/>
            <a:r>
              <a:rPr lang="en-US" sz="1800" dirty="0" smtClean="0">
                <a:solidFill>
                  <a:srgbClr val="0070C0"/>
                </a:solidFill>
              </a:rPr>
              <a:t>These last three are applicable to any course TAs will teach in the future</a:t>
            </a:r>
            <a:endParaRPr lang="en-US" sz="1800" dirty="0">
              <a:solidFill>
                <a:srgbClr val="0070C0"/>
              </a:solidFill>
            </a:endParaRPr>
          </a:p>
        </p:txBody>
      </p:sp>
    </p:spTree>
    <p:extLst>
      <p:ext uri="{BB962C8B-B14F-4D97-AF65-F5344CB8AC3E}">
        <p14:creationId xmlns:p14="http://schemas.microsoft.com/office/powerpoint/2010/main" val="91075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630" y="417576"/>
            <a:ext cx="8596668" cy="908304"/>
          </a:xfrm>
          <a:ln>
            <a:noFill/>
          </a:ln>
        </p:spPr>
        <p:txBody>
          <a:bodyPr/>
          <a:lstStyle/>
          <a:p>
            <a:r>
              <a:rPr lang="en-US" dirty="0" smtClean="0">
                <a:solidFill>
                  <a:srgbClr val="0070C0"/>
                </a:solidFill>
              </a:rPr>
              <a:t>The Importance of Audience</a:t>
            </a:r>
            <a:endParaRPr lang="en-US" dirty="0">
              <a:solidFill>
                <a:srgbClr val="0070C0"/>
              </a:solidFill>
            </a:endParaRPr>
          </a:p>
        </p:txBody>
      </p:sp>
      <p:sp>
        <p:nvSpPr>
          <p:cNvPr id="3" name="Content Placeholder 2"/>
          <p:cNvSpPr>
            <a:spLocks noGrp="1"/>
          </p:cNvSpPr>
          <p:nvPr>
            <p:ph idx="1"/>
          </p:nvPr>
        </p:nvSpPr>
        <p:spPr>
          <a:xfrm>
            <a:off x="677334" y="1636776"/>
            <a:ext cx="8596668" cy="4404586"/>
          </a:xfrm>
        </p:spPr>
        <p:txBody>
          <a:bodyPr>
            <a:normAutofit lnSpcReduction="10000"/>
          </a:bodyPr>
          <a:lstStyle/>
          <a:p>
            <a:r>
              <a:rPr lang="en-US" sz="2000" dirty="0" smtClean="0">
                <a:solidFill>
                  <a:srgbClr val="0070C0"/>
                </a:solidFill>
              </a:rPr>
              <a:t>Teaching does not take place in a vacuum </a:t>
            </a:r>
            <a:br>
              <a:rPr lang="en-US" sz="2000" dirty="0" smtClean="0">
                <a:solidFill>
                  <a:srgbClr val="0070C0"/>
                </a:solidFill>
              </a:rPr>
            </a:br>
            <a:endParaRPr lang="en-US" sz="2000" dirty="0" smtClean="0">
              <a:solidFill>
                <a:srgbClr val="0070C0"/>
              </a:solidFill>
            </a:endParaRPr>
          </a:p>
          <a:p>
            <a:r>
              <a:rPr lang="en-US" sz="2000" dirty="0" smtClean="0">
                <a:solidFill>
                  <a:srgbClr val="0070C0"/>
                </a:solidFill>
              </a:rPr>
              <a:t>In structuring a course, TAs need to consider where the course they are teaching fits in to the students’ education as a whole</a:t>
            </a:r>
            <a:br>
              <a:rPr lang="en-US" sz="2000" dirty="0" smtClean="0">
                <a:solidFill>
                  <a:srgbClr val="0070C0"/>
                </a:solidFill>
              </a:rPr>
            </a:br>
            <a:endParaRPr lang="en-US" sz="2000" dirty="0" smtClean="0">
              <a:solidFill>
                <a:srgbClr val="0070C0"/>
              </a:solidFill>
            </a:endParaRPr>
          </a:p>
          <a:p>
            <a:pPr lvl="1"/>
            <a:r>
              <a:rPr lang="en-US" sz="1800" dirty="0" smtClean="0">
                <a:solidFill>
                  <a:srgbClr val="0070C0"/>
                </a:solidFill>
              </a:rPr>
              <a:t>Is the course required for specific majors? If so, why? Does the course give students in these majors the training they need?</a:t>
            </a:r>
            <a:br>
              <a:rPr lang="en-US" sz="1800" dirty="0" smtClean="0">
                <a:solidFill>
                  <a:srgbClr val="0070C0"/>
                </a:solidFill>
              </a:rPr>
            </a:br>
            <a:endParaRPr lang="en-US" sz="1800" dirty="0" smtClean="0">
              <a:solidFill>
                <a:srgbClr val="0070C0"/>
              </a:solidFill>
            </a:endParaRPr>
          </a:p>
          <a:p>
            <a:pPr lvl="1"/>
            <a:r>
              <a:rPr lang="en-US" sz="1800" dirty="0" smtClean="0">
                <a:solidFill>
                  <a:srgbClr val="0070C0"/>
                </a:solidFill>
              </a:rPr>
              <a:t>Does the course fill particular distribution requirements at the university (for example, “Human Cultures”)? If so, is the course structured so that it actually relates to these requirements?</a:t>
            </a:r>
            <a:br>
              <a:rPr lang="en-US" sz="1800" dirty="0" smtClean="0">
                <a:solidFill>
                  <a:srgbClr val="0070C0"/>
                </a:solidFill>
              </a:rPr>
            </a:br>
            <a:endParaRPr lang="en-US" sz="1800" dirty="0" smtClean="0">
              <a:solidFill>
                <a:srgbClr val="0070C0"/>
              </a:solidFill>
            </a:endParaRPr>
          </a:p>
          <a:p>
            <a:pPr lvl="1"/>
            <a:r>
              <a:rPr lang="en-US" sz="1800" dirty="0" smtClean="0">
                <a:solidFill>
                  <a:srgbClr val="0070C0"/>
                </a:solidFill>
              </a:rPr>
              <a:t>Can the work TAs assign in the course be related to the university’s desired learning outcomes? </a:t>
            </a:r>
          </a:p>
        </p:txBody>
      </p:sp>
    </p:spTree>
    <p:extLst>
      <p:ext uri="{BB962C8B-B14F-4D97-AF65-F5344CB8AC3E}">
        <p14:creationId xmlns:p14="http://schemas.microsoft.com/office/powerpoint/2010/main" val="2254201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Making Choices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solidFill>
                  <a:srgbClr val="0070C0"/>
                </a:solidFill>
              </a:rPr>
              <a:t>Every aspect of a course – the topics covered or not covered, the textbook used, what work is assigned, how the work is assessed – is a choice </a:t>
            </a:r>
          </a:p>
          <a:p>
            <a:endParaRPr lang="en-US" sz="2400" dirty="0" smtClean="0">
              <a:solidFill>
                <a:srgbClr val="0070C0"/>
              </a:solidFill>
            </a:endParaRPr>
          </a:p>
          <a:p>
            <a:r>
              <a:rPr lang="en-US" sz="2400" dirty="0" smtClean="0">
                <a:solidFill>
                  <a:srgbClr val="0070C0"/>
                </a:solidFill>
              </a:rPr>
              <a:t>TAs should be able to articulate to themselves and to their students why they made the choices that they did </a:t>
            </a:r>
          </a:p>
          <a:p>
            <a:pPr marL="0" indent="0">
              <a:lnSpc>
                <a:spcPct val="150000"/>
              </a:lnSpc>
              <a:buNone/>
            </a:pPr>
            <a:endParaRPr lang="en-US" sz="2400" dirty="0">
              <a:solidFill>
                <a:srgbClr val="0070C0"/>
              </a:solidFill>
            </a:endParaRPr>
          </a:p>
        </p:txBody>
      </p:sp>
    </p:spTree>
    <p:extLst>
      <p:ext uri="{BB962C8B-B14F-4D97-AF65-F5344CB8AC3E}">
        <p14:creationId xmlns:p14="http://schemas.microsoft.com/office/powerpoint/2010/main" val="2237511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Reflective Teaching</a:t>
            </a:r>
            <a:endParaRPr lang="en-US" dirty="0">
              <a:solidFill>
                <a:srgbClr val="0070C0"/>
              </a:solidFill>
            </a:endParaRPr>
          </a:p>
        </p:txBody>
      </p:sp>
      <p:sp>
        <p:nvSpPr>
          <p:cNvPr id="3" name="Content Placeholder 2"/>
          <p:cNvSpPr>
            <a:spLocks noGrp="1"/>
          </p:cNvSpPr>
          <p:nvPr>
            <p:ph idx="1"/>
          </p:nvPr>
        </p:nvSpPr>
        <p:spPr/>
        <p:txBody>
          <a:bodyPr/>
          <a:lstStyle/>
          <a:p>
            <a:r>
              <a:rPr lang="en-US" sz="2000" dirty="0" smtClean="0">
                <a:solidFill>
                  <a:srgbClr val="0070C0"/>
                </a:solidFill>
              </a:rPr>
              <a:t>One of the best things TAs can do to improve their teaching is to reflect upon their experiences as learners</a:t>
            </a:r>
          </a:p>
          <a:p>
            <a:endParaRPr lang="en-US" dirty="0" smtClean="0">
              <a:solidFill>
                <a:srgbClr val="0070C0"/>
              </a:solidFill>
            </a:endParaRPr>
          </a:p>
          <a:p>
            <a:pPr lvl="1"/>
            <a:r>
              <a:rPr lang="en-US" sz="1800" dirty="0" smtClean="0">
                <a:solidFill>
                  <a:srgbClr val="0070C0"/>
                </a:solidFill>
              </a:rPr>
              <a:t>Though graduate students may not have much experience in teaching, they generally have a lot of experience in being students. To the extent that they can draw upon this experience, they can gain confidence in the choices they make as teachers</a:t>
            </a:r>
          </a:p>
          <a:p>
            <a:pPr lvl="1"/>
            <a:endParaRPr lang="en-US" sz="1800" dirty="0" smtClean="0">
              <a:solidFill>
                <a:srgbClr val="0070C0"/>
              </a:solidFill>
            </a:endParaRPr>
          </a:p>
          <a:p>
            <a:pPr lvl="1"/>
            <a:r>
              <a:rPr lang="en-US" sz="1800" dirty="0" smtClean="0">
                <a:solidFill>
                  <a:srgbClr val="0070C0"/>
                </a:solidFill>
              </a:rPr>
              <a:t>Putting themselves in their students’ shoes leads to treating students with respect, a necessary component of good teaching </a:t>
            </a:r>
            <a:endParaRPr lang="en-US" sz="1800" dirty="0">
              <a:solidFill>
                <a:srgbClr val="0070C0"/>
              </a:solidFill>
            </a:endParaRPr>
          </a:p>
        </p:txBody>
      </p:sp>
    </p:spTree>
    <p:extLst>
      <p:ext uri="{BB962C8B-B14F-4D97-AF65-F5344CB8AC3E}">
        <p14:creationId xmlns:p14="http://schemas.microsoft.com/office/powerpoint/2010/main" val="207004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Professionalization</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sz="2000" dirty="0" smtClean="0">
                <a:solidFill>
                  <a:srgbClr val="0070C0"/>
                </a:solidFill>
              </a:rPr>
              <a:t>TA training should have an eye to graduate students’ ultimate goal of employment</a:t>
            </a:r>
          </a:p>
          <a:p>
            <a:endParaRPr lang="en-US" sz="2000" dirty="0" smtClean="0">
              <a:solidFill>
                <a:srgbClr val="0070C0"/>
              </a:solidFill>
            </a:endParaRPr>
          </a:p>
          <a:p>
            <a:pPr lvl="1"/>
            <a:r>
              <a:rPr lang="en-US" sz="1800" dirty="0" smtClean="0">
                <a:solidFill>
                  <a:srgbClr val="0070C0"/>
                </a:solidFill>
              </a:rPr>
              <a:t>Students prepare materials in the course that go into a teaching dossier they can draw on when job hunting</a:t>
            </a:r>
          </a:p>
          <a:p>
            <a:pPr lvl="1"/>
            <a:endParaRPr lang="en-US" dirty="0" smtClean="0">
              <a:solidFill>
                <a:srgbClr val="0070C0"/>
              </a:solidFill>
            </a:endParaRPr>
          </a:p>
          <a:p>
            <a:pPr lvl="1"/>
            <a:r>
              <a:rPr lang="en-US" sz="1800" dirty="0" smtClean="0">
                <a:solidFill>
                  <a:srgbClr val="0070C0"/>
                </a:solidFill>
              </a:rPr>
              <a:t>At Purdue students can use the TA training course to satisfy requirements for certificates in teaching from the Center for Instructional Excellence, demonstrating to future employers that they are serious about teaching </a:t>
            </a:r>
          </a:p>
          <a:p>
            <a:pPr lvl="1"/>
            <a:endParaRPr lang="en-US" sz="1800" dirty="0" smtClean="0">
              <a:solidFill>
                <a:srgbClr val="0070C0"/>
              </a:solidFill>
            </a:endParaRPr>
          </a:p>
          <a:p>
            <a:pPr lvl="1"/>
            <a:r>
              <a:rPr lang="en-US" sz="1800" dirty="0" smtClean="0">
                <a:solidFill>
                  <a:srgbClr val="0070C0"/>
                </a:solidFill>
              </a:rPr>
              <a:t>Observing TAs in the training course gives me material I often draw upon when writing letters of recommendation. </a:t>
            </a:r>
            <a:endParaRPr lang="en-US" sz="1800" dirty="0">
              <a:solidFill>
                <a:srgbClr val="0070C0"/>
              </a:solidFill>
            </a:endParaRPr>
          </a:p>
        </p:txBody>
      </p:sp>
    </p:spTree>
    <p:extLst>
      <p:ext uri="{BB962C8B-B14F-4D97-AF65-F5344CB8AC3E}">
        <p14:creationId xmlns:p14="http://schemas.microsoft.com/office/powerpoint/2010/main" val="3105421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190</TotalTime>
  <Words>312</Words>
  <Application>Microsoft Office PowerPoint</Application>
  <PresentationFormat>Custom</PresentationFormat>
  <Paragraphs>35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Teaching Assistant Training at Purdue</vt:lpstr>
      <vt:lpstr>Nuts and Bolts of Teaching Linguistics</vt:lpstr>
      <vt:lpstr>The Importance of Audience</vt:lpstr>
      <vt:lpstr>Making Choices</vt:lpstr>
      <vt:lpstr>Reflective Teaching</vt:lpstr>
      <vt:lpstr>Professionalization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Assistant Training at Purdue</dc:title>
  <dc:creator>Mary Niepokuj</dc:creator>
  <cp:lastModifiedBy>Clements, Gail</cp:lastModifiedBy>
  <cp:revision>9</cp:revision>
  <dcterms:created xsi:type="dcterms:W3CDTF">2017-12-22T19:34:59Z</dcterms:created>
  <dcterms:modified xsi:type="dcterms:W3CDTF">2018-02-12T18:04:16Z</dcterms:modified>
</cp:coreProperties>
</file>