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6" r:id="rId1"/>
  </p:sldMasterIdLst>
  <p:notesMasterIdLst>
    <p:notesMasterId r:id="rId10"/>
  </p:notesMasterIdLst>
  <p:sldIdLst>
    <p:sldId id="256" r:id="rId2"/>
    <p:sldId id="262" r:id="rId3"/>
    <p:sldId id="261" r:id="rId4"/>
    <p:sldId id="266" r:id="rId5"/>
    <p:sldId id="257" r:id="rId6"/>
    <p:sldId id="264" r:id="rId7"/>
    <p:sldId id="265" r:id="rId8"/>
    <p:sldId id="258" r:id="rId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-1308" y="-5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F724A-6D2F-8A42-BB45-41DBF0AA4381}" type="doc">
      <dgm:prSet loTypeId="urn:microsoft.com/office/officeart/2005/8/layout/hierarchy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BB31FB-388C-BD45-A242-A0FC7A194B0E}">
      <dgm:prSet phldrT="[Text]"/>
      <dgm:spPr/>
      <dgm:t>
        <a:bodyPr/>
        <a:lstStyle/>
        <a:p>
          <a:r>
            <a:rPr lang="en-US" dirty="0" smtClean="0"/>
            <a:t>Teaching Assistants Training Program (University of Toronto)</a:t>
          </a:r>
          <a:endParaRPr lang="en-US" dirty="0"/>
        </a:p>
      </dgm:t>
    </dgm:pt>
    <dgm:pt modelId="{41C46BC7-1BE4-C04E-9058-FEE556E55451}" type="parTrans" cxnId="{AEC00F42-A70A-6940-B66C-0EEDE847D582}">
      <dgm:prSet/>
      <dgm:spPr/>
      <dgm:t>
        <a:bodyPr/>
        <a:lstStyle/>
        <a:p>
          <a:endParaRPr lang="en-US"/>
        </a:p>
      </dgm:t>
    </dgm:pt>
    <dgm:pt modelId="{07BC1F59-BB6C-CD42-A73B-BAE1FA2A52A1}" type="sibTrans" cxnId="{AEC00F42-A70A-6940-B66C-0EEDE847D582}">
      <dgm:prSet/>
      <dgm:spPr/>
      <dgm:t>
        <a:bodyPr/>
        <a:lstStyle/>
        <a:p>
          <a:endParaRPr lang="en-US"/>
        </a:p>
      </dgm:t>
    </dgm:pt>
    <dgm:pt modelId="{FBA59631-50CB-434E-91D6-E2F2A6CA3056}">
      <dgm:prSet phldrT="[Text]"/>
      <dgm:spPr/>
      <dgm:t>
        <a:bodyPr/>
        <a:lstStyle/>
        <a:p>
          <a:r>
            <a:rPr lang="en-US" dirty="0" smtClean="0"/>
            <a:t>Advanced University Teaching Preparation Certificate</a:t>
          </a:r>
          <a:endParaRPr lang="en-US" dirty="0"/>
        </a:p>
      </dgm:t>
    </dgm:pt>
    <dgm:pt modelId="{F506D953-7A56-5A45-A329-2E8B66A7489F}" type="parTrans" cxnId="{EF0235A7-2E3A-8840-B0C5-E6E1012A3DF5}">
      <dgm:prSet/>
      <dgm:spPr/>
      <dgm:t>
        <a:bodyPr/>
        <a:lstStyle/>
        <a:p>
          <a:endParaRPr lang="en-US"/>
        </a:p>
      </dgm:t>
    </dgm:pt>
    <dgm:pt modelId="{BF692123-4935-8044-BFBF-62D06A0EE27D}" type="sibTrans" cxnId="{EF0235A7-2E3A-8840-B0C5-E6E1012A3DF5}">
      <dgm:prSet/>
      <dgm:spPr/>
      <dgm:t>
        <a:bodyPr/>
        <a:lstStyle/>
        <a:p>
          <a:endParaRPr lang="en-US"/>
        </a:p>
      </dgm:t>
    </dgm:pt>
    <dgm:pt modelId="{D46A511A-88D1-9D43-BE2F-5E65383AAED6}">
      <dgm:prSet phldrT="[Text]"/>
      <dgm:spPr/>
      <dgm:t>
        <a:bodyPr/>
        <a:lstStyle/>
        <a:p>
          <a:r>
            <a:rPr lang="en-US" dirty="0" smtClean="0"/>
            <a:t>Teaching Fundamentals Certificate</a:t>
          </a:r>
          <a:endParaRPr lang="en-US" dirty="0"/>
        </a:p>
      </dgm:t>
    </dgm:pt>
    <dgm:pt modelId="{8E8DC89E-8E5A-BF46-AE66-F342D3E9A554}" type="parTrans" cxnId="{134900C0-E044-A342-9C6F-E63B02BC83C0}">
      <dgm:prSet/>
      <dgm:spPr/>
      <dgm:t>
        <a:bodyPr/>
        <a:lstStyle/>
        <a:p>
          <a:endParaRPr lang="en-US"/>
        </a:p>
      </dgm:t>
    </dgm:pt>
    <dgm:pt modelId="{6D57C84E-AA53-5A44-AD4A-D97BDEDE814C}" type="sibTrans" cxnId="{134900C0-E044-A342-9C6F-E63B02BC83C0}">
      <dgm:prSet/>
      <dgm:spPr/>
      <dgm:t>
        <a:bodyPr/>
        <a:lstStyle/>
        <a:p>
          <a:endParaRPr lang="en-US"/>
        </a:p>
      </dgm:t>
    </dgm:pt>
    <dgm:pt modelId="{8E41D7FB-B2B3-BE4F-AF5C-15F77960F920}">
      <dgm:prSet phldrT="[Text]"/>
      <dgm:spPr/>
      <dgm:t>
        <a:bodyPr/>
        <a:lstStyle/>
        <a:p>
          <a:r>
            <a:rPr lang="en-US" dirty="0" smtClean="0"/>
            <a:t>Department of Linguistics</a:t>
          </a:r>
          <a:endParaRPr lang="en-US" dirty="0"/>
        </a:p>
      </dgm:t>
    </dgm:pt>
    <dgm:pt modelId="{50DBEDE1-97A1-494A-B197-AA321DBFFC97}" type="parTrans" cxnId="{578BA609-52D7-4044-BF95-F080A9350D5E}">
      <dgm:prSet/>
      <dgm:spPr/>
      <dgm:t>
        <a:bodyPr/>
        <a:lstStyle/>
        <a:p>
          <a:endParaRPr lang="en-US"/>
        </a:p>
      </dgm:t>
    </dgm:pt>
    <dgm:pt modelId="{07595368-3299-2B40-8306-CD41CFE4043E}" type="sibTrans" cxnId="{578BA609-52D7-4044-BF95-F080A9350D5E}">
      <dgm:prSet/>
      <dgm:spPr/>
      <dgm:t>
        <a:bodyPr/>
        <a:lstStyle/>
        <a:p>
          <a:endParaRPr lang="en-US"/>
        </a:p>
      </dgm:t>
    </dgm:pt>
    <dgm:pt modelId="{365CAE60-95CD-9244-8210-444A036F1846}">
      <dgm:prSet phldrT="[Text]"/>
      <dgm:spPr/>
      <dgm:t>
        <a:bodyPr/>
        <a:lstStyle/>
        <a:p>
          <a:r>
            <a:rPr lang="en-US" dirty="0" smtClean="0"/>
            <a:t>TA Training for new TAs</a:t>
          </a:r>
          <a:endParaRPr lang="en-US" dirty="0"/>
        </a:p>
      </dgm:t>
    </dgm:pt>
    <dgm:pt modelId="{B8EBE89E-5642-5C44-981E-5AC7FBC6B3B7}" type="parTrans" cxnId="{095B54A9-270E-2844-B467-49F7517587DA}">
      <dgm:prSet/>
      <dgm:spPr/>
      <dgm:t>
        <a:bodyPr/>
        <a:lstStyle/>
        <a:p>
          <a:endParaRPr lang="en-US"/>
        </a:p>
      </dgm:t>
    </dgm:pt>
    <dgm:pt modelId="{B83143AC-8D4B-CA47-B69F-3E719D582880}" type="sibTrans" cxnId="{095B54A9-270E-2844-B467-49F7517587DA}">
      <dgm:prSet/>
      <dgm:spPr/>
      <dgm:t>
        <a:bodyPr/>
        <a:lstStyle/>
        <a:p>
          <a:endParaRPr lang="en-US"/>
        </a:p>
      </dgm:t>
    </dgm:pt>
    <dgm:pt modelId="{60AD8E4A-97B8-CF4F-A6CF-F10889F2247F}">
      <dgm:prSet phldrT="[Text]"/>
      <dgm:spPr/>
      <dgm:t>
        <a:bodyPr/>
        <a:lstStyle/>
        <a:p>
          <a:r>
            <a:rPr lang="en-US" dirty="0" smtClean="0"/>
            <a:t>PD Workshops</a:t>
          </a:r>
          <a:endParaRPr lang="en-US" dirty="0"/>
        </a:p>
      </dgm:t>
    </dgm:pt>
    <dgm:pt modelId="{19C72C63-A777-1E4F-898D-DDAEDD131A56}" type="parTrans" cxnId="{375A9EF6-BF98-3A44-8ABB-A1171474D848}">
      <dgm:prSet/>
      <dgm:spPr/>
      <dgm:t>
        <a:bodyPr/>
        <a:lstStyle/>
        <a:p>
          <a:endParaRPr lang="en-US"/>
        </a:p>
      </dgm:t>
    </dgm:pt>
    <dgm:pt modelId="{8DB6C397-0992-2F43-A757-8E971B012E82}" type="sibTrans" cxnId="{375A9EF6-BF98-3A44-8ABB-A1171474D848}">
      <dgm:prSet/>
      <dgm:spPr/>
      <dgm:t>
        <a:bodyPr/>
        <a:lstStyle/>
        <a:p>
          <a:endParaRPr lang="en-US"/>
        </a:p>
      </dgm:t>
    </dgm:pt>
    <dgm:pt modelId="{F4328151-5CA4-1E4E-8CBF-ED66AA027A85}" type="pres">
      <dgm:prSet presAssocID="{410F724A-6D2F-8A42-BB45-41DBF0AA43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D403EB4-7C0F-9C4E-807E-7A3881B83D5D}" type="pres">
      <dgm:prSet presAssocID="{22BB31FB-388C-BD45-A242-A0FC7A194B0E}" presName="vertOne" presStyleCnt="0"/>
      <dgm:spPr/>
    </dgm:pt>
    <dgm:pt modelId="{AEC15B2C-8F0F-A94E-A286-6DC402AAA57A}" type="pres">
      <dgm:prSet presAssocID="{22BB31FB-388C-BD45-A242-A0FC7A194B0E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C4902-FC5D-D548-ACEB-C1AE433B01F8}" type="pres">
      <dgm:prSet presAssocID="{22BB31FB-388C-BD45-A242-A0FC7A194B0E}" presName="parTransOne" presStyleCnt="0"/>
      <dgm:spPr/>
    </dgm:pt>
    <dgm:pt modelId="{97C0D79E-898D-754F-91FB-D02C50E03D6A}" type="pres">
      <dgm:prSet presAssocID="{22BB31FB-388C-BD45-A242-A0FC7A194B0E}" presName="horzOne" presStyleCnt="0"/>
      <dgm:spPr/>
    </dgm:pt>
    <dgm:pt modelId="{F094B5A7-F4CE-914A-BDB2-A2C5D7AC853B}" type="pres">
      <dgm:prSet presAssocID="{FBA59631-50CB-434E-91D6-E2F2A6CA3056}" presName="vertTwo" presStyleCnt="0"/>
      <dgm:spPr/>
    </dgm:pt>
    <dgm:pt modelId="{B61DB121-258E-9343-8C0D-99F6574979B5}" type="pres">
      <dgm:prSet presAssocID="{FBA59631-50CB-434E-91D6-E2F2A6CA3056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FFAD24-4CE5-6F44-8F7A-895BEEE5BC3A}" type="pres">
      <dgm:prSet presAssocID="{FBA59631-50CB-434E-91D6-E2F2A6CA3056}" presName="horzTwo" presStyleCnt="0"/>
      <dgm:spPr/>
    </dgm:pt>
    <dgm:pt modelId="{F8FC88DB-F762-8C48-9DC1-3AE90007B600}" type="pres">
      <dgm:prSet presAssocID="{BF692123-4935-8044-BFBF-62D06A0EE27D}" presName="sibSpaceTwo" presStyleCnt="0"/>
      <dgm:spPr/>
    </dgm:pt>
    <dgm:pt modelId="{6272243A-A79E-A24B-AD65-F141D11164C3}" type="pres">
      <dgm:prSet presAssocID="{D46A511A-88D1-9D43-BE2F-5E65383AAED6}" presName="vertTwo" presStyleCnt="0"/>
      <dgm:spPr/>
    </dgm:pt>
    <dgm:pt modelId="{28B64DFB-40FF-2B4F-8AB8-FF46785E448A}" type="pres">
      <dgm:prSet presAssocID="{D46A511A-88D1-9D43-BE2F-5E65383AAED6}" presName="txTwo" presStyleLbl="node2" presStyleIdx="1" presStyleCnt="4" custScaleX="94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54982C-0763-B246-8B60-F9AA42149B62}" type="pres">
      <dgm:prSet presAssocID="{D46A511A-88D1-9D43-BE2F-5E65383AAED6}" presName="horzTwo" presStyleCnt="0"/>
      <dgm:spPr/>
    </dgm:pt>
    <dgm:pt modelId="{7ECEE6E9-8336-E64B-A9BE-A3152784210F}" type="pres">
      <dgm:prSet presAssocID="{07BC1F59-BB6C-CD42-A73B-BAE1FA2A52A1}" presName="sibSpaceOne" presStyleCnt="0"/>
      <dgm:spPr/>
    </dgm:pt>
    <dgm:pt modelId="{C1664D09-41BF-914F-9104-8BEFC3DA810F}" type="pres">
      <dgm:prSet presAssocID="{8E41D7FB-B2B3-BE4F-AF5C-15F77960F920}" presName="vertOne" presStyleCnt="0"/>
      <dgm:spPr/>
    </dgm:pt>
    <dgm:pt modelId="{8B51AB49-C579-1141-A922-5A8364162D4E}" type="pres">
      <dgm:prSet presAssocID="{8E41D7FB-B2B3-BE4F-AF5C-15F77960F920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5BB4EE-518D-9348-9467-DBFC4EBA9BC4}" type="pres">
      <dgm:prSet presAssocID="{8E41D7FB-B2B3-BE4F-AF5C-15F77960F920}" presName="parTransOne" presStyleCnt="0"/>
      <dgm:spPr/>
    </dgm:pt>
    <dgm:pt modelId="{4E3CEFA4-9C96-D24D-92E1-F1E2E01811D9}" type="pres">
      <dgm:prSet presAssocID="{8E41D7FB-B2B3-BE4F-AF5C-15F77960F920}" presName="horzOne" presStyleCnt="0"/>
      <dgm:spPr/>
    </dgm:pt>
    <dgm:pt modelId="{1454E53E-CB22-6245-A6AC-6A604C5B07B7}" type="pres">
      <dgm:prSet presAssocID="{365CAE60-95CD-9244-8210-444A036F1846}" presName="vertTwo" presStyleCnt="0"/>
      <dgm:spPr/>
    </dgm:pt>
    <dgm:pt modelId="{21432DD3-8610-8A4E-B404-F728C18A1362}" type="pres">
      <dgm:prSet presAssocID="{365CAE60-95CD-9244-8210-444A036F1846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B9D18C-C4A6-074D-897D-6E8166656967}" type="pres">
      <dgm:prSet presAssocID="{365CAE60-95CD-9244-8210-444A036F1846}" presName="horzTwo" presStyleCnt="0"/>
      <dgm:spPr/>
    </dgm:pt>
    <dgm:pt modelId="{FCDC51B6-F110-AD4A-86DF-831C744EF365}" type="pres">
      <dgm:prSet presAssocID="{B83143AC-8D4B-CA47-B69F-3E719D582880}" presName="sibSpaceTwo" presStyleCnt="0"/>
      <dgm:spPr/>
    </dgm:pt>
    <dgm:pt modelId="{86764B52-103F-A04D-9184-D916B264E3C2}" type="pres">
      <dgm:prSet presAssocID="{60AD8E4A-97B8-CF4F-A6CF-F10889F2247F}" presName="vertTwo" presStyleCnt="0"/>
      <dgm:spPr/>
    </dgm:pt>
    <dgm:pt modelId="{25C4137E-2823-7249-9E1F-1D695C6CEA65}" type="pres">
      <dgm:prSet presAssocID="{60AD8E4A-97B8-CF4F-A6CF-F10889F2247F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F65E5-314E-2C48-9968-C0798A0E2B71}" type="pres">
      <dgm:prSet presAssocID="{60AD8E4A-97B8-CF4F-A6CF-F10889F2247F}" presName="horzTwo" presStyleCnt="0"/>
      <dgm:spPr/>
    </dgm:pt>
  </dgm:ptLst>
  <dgm:cxnLst>
    <dgm:cxn modelId="{19BA4B24-AA39-AE4F-BB7E-F38758AA8197}" type="presOf" srcId="{410F724A-6D2F-8A42-BB45-41DBF0AA4381}" destId="{F4328151-5CA4-1E4E-8CBF-ED66AA027A85}" srcOrd="0" destOrd="0" presId="urn:microsoft.com/office/officeart/2005/8/layout/hierarchy4"/>
    <dgm:cxn modelId="{586EDAE7-D920-D544-A79C-417813AF053B}" type="presOf" srcId="{FBA59631-50CB-434E-91D6-E2F2A6CA3056}" destId="{B61DB121-258E-9343-8C0D-99F6574979B5}" srcOrd="0" destOrd="0" presId="urn:microsoft.com/office/officeart/2005/8/layout/hierarchy4"/>
    <dgm:cxn modelId="{EF0235A7-2E3A-8840-B0C5-E6E1012A3DF5}" srcId="{22BB31FB-388C-BD45-A242-A0FC7A194B0E}" destId="{FBA59631-50CB-434E-91D6-E2F2A6CA3056}" srcOrd="0" destOrd="0" parTransId="{F506D953-7A56-5A45-A329-2E8B66A7489F}" sibTransId="{BF692123-4935-8044-BFBF-62D06A0EE27D}"/>
    <dgm:cxn modelId="{F286B488-CA1E-0344-82A7-0FE3C56E8129}" type="presOf" srcId="{D46A511A-88D1-9D43-BE2F-5E65383AAED6}" destId="{28B64DFB-40FF-2B4F-8AB8-FF46785E448A}" srcOrd="0" destOrd="0" presId="urn:microsoft.com/office/officeart/2005/8/layout/hierarchy4"/>
    <dgm:cxn modelId="{4C729243-96C8-3045-B000-F37C1D2F8371}" type="presOf" srcId="{365CAE60-95CD-9244-8210-444A036F1846}" destId="{21432DD3-8610-8A4E-B404-F728C18A1362}" srcOrd="0" destOrd="0" presId="urn:microsoft.com/office/officeart/2005/8/layout/hierarchy4"/>
    <dgm:cxn modelId="{578BA609-52D7-4044-BF95-F080A9350D5E}" srcId="{410F724A-6D2F-8A42-BB45-41DBF0AA4381}" destId="{8E41D7FB-B2B3-BE4F-AF5C-15F77960F920}" srcOrd="1" destOrd="0" parTransId="{50DBEDE1-97A1-494A-B197-AA321DBFFC97}" sibTransId="{07595368-3299-2B40-8306-CD41CFE4043E}"/>
    <dgm:cxn modelId="{AEC00F42-A70A-6940-B66C-0EEDE847D582}" srcId="{410F724A-6D2F-8A42-BB45-41DBF0AA4381}" destId="{22BB31FB-388C-BD45-A242-A0FC7A194B0E}" srcOrd="0" destOrd="0" parTransId="{41C46BC7-1BE4-C04E-9058-FEE556E55451}" sibTransId="{07BC1F59-BB6C-CD42-A73B-BAE1FA2A52A1}"/>
    <dgm:cxn modelId="{6C5D661C-9327-4F46-B085-8391A7AB8CDA}" type="presOf" srcId="{60AD8E4A-97B8-CF4F-A6CF-F10889F2247F}" destId="{25C4137E-2823-7249-9E1F-1D695C6CEA65}" srcOrd="0" destOrd="0" presId="urn:microsoft.com/office/officeart/2005/8/layout/hierarchy4"/>
    <dgm:cxn modelId="{375A9EF6-BF98-3A44-8ABB-A1171474D848}" srcId="{8E41D7FB-B2B3-BE4F-AF5C-15F77960F920}" destId="{60AD8E4A-97B8-CF4F-A6CF-F10889F2247F}" srcOrd="1" destOrd="0" parTransId="{19C72C63-A777-1E4F-898D-DDAEDD131A56}" sibTransId="{8DB6C397-0992-2F43-A757-8E971B012E82}"/>
    <dgm:cxn modelId="{D3828C0A-067A-7744-ABD1-7DA05141778A}" type="presOf" srcId="{22BB31FB-388C-BD45-A242-A0FC7A194B0E}" destId="{AEC15B2C-8F0F-A94E-A286-6DC402AAA57A}" srcOrd="0" destOrd="0" presId="urn:microsoft.com/office/officeart/2005/8/layout/hierarchy4"/>
    <dgm:cxn modelId="{134900C0-E044-A342-9C6F-E63B02BC83C0}" srcId="{22BB31FB-388C-BD45-A242-A0FC7A194B0E}" destId="{D46A511A-88D1-9D43-BE2F-5E65383AAED6}" srcOrd="1" destOrd="0" parTransId="{8E8DC89E-8E5A-BF46-AE66-F342D3E9A554}" sibTransId="{6D57C84E-AA53-5A44-AD4A-D97BDEDE814C}"/>
    <dgm:cxn modelId="{095B54A9-270E-2844-B467-49F7517587DA}" srcId="{8E41D7FB-B2B3-BE4F-AF5C-15F77960F920}" destId="{365CAE60-95CD-9244-8210-444A036F1846}" srcOrd="0" destOrd="0" parTransId="{B8EBE89E-5642-5C44-981E-5AC7FBC6B3B7}" sibTransId="{B83143AC-8D4B-CA47-B69F-3E719D582880}"/>
    <dgm:cxn modelId="{8DDD77B4-B0F7-5C4F-B155-774C6458C931}" type="presOf" srcId="{8E41D7FB-B2B3-BE4F-AF5C-15F77960F920}" destId="{8B51AB49-C579-1141-A922-5A8364162D4E}" srcOrd="0" destOrd="0" presId="urn:microsoft.com/office/officeart/2005/8/layout/hierarchy4"/>
    <dgm:cxn modelId="{F91B3F66-91B3-AB47-A9E5-BB3A6E27541B}" type="presParOf" srcId="{F4328151-5CA4-1E4E-8CBF-ED66AA027A85}" destId="{4D403EB4-7C0F-9C4E-807E-7A3881B83D5D}" srcOrd="0" destOrd="0" presId="urn:microsoft.com/office/officeart/2005/8/layout/hierarchy4"/>
    <dgm:cxn modelId="{5B267408-6276-D945-ACB9-1945974FD3F5}" type="presParOf" srcId="{4D403EB4-7C0F-9C4E-807E-7A3881B83D5D}" destId="{AEC15B2C-8F0F-A94E-A286-6DC402AAA57A}" srcOrd="0" destOrd="0" presId="urn:microsoft.com/office/officeart/2005/8/layout/hierarchy4"/>
    <dgm:cxn modelId="{FED8C8B4-5020-C44E-929F-FD1AA7335670}" type="presParOf" srcId="{4D403EB4-7C0F-9C4E-807E-7A3881B83D5D}" destId="{7F5C4902-FC5D-D548-ACEB-C1AE433B01F8}" srcOrd="1" destOrd="0" presId="urn:microsoft.com/office/officeart/2005/8/layout/hierarchy4"/>
    <dgm:cxn modelId="{368F2E28-6F48-B340-B866-181FE58AE543}" type="presParOf" srcId="{4D403EB4-7C0F-9C4E-807E-7A3881B83D5D}" destId="{97C0D79E-898D-754F-91FB-D02C50E03D6A}" srcOrd="2" destOrd="0" presId="urn:microsoft.com/office/officeart/2005/8/layout/hierarchy4"/>
    <dgm:cxn modelId="{12317A51-5C51-5B48-B038-BA62D9717A70}" type="presParOf" srcId="{97C0D79E-898D-754F-91FB-D02C50E03D6A}" destId="{F094B5A7-F4CE-914A-BDB2-A2C5D7AC853B}" srcOrd="0" destOrd="0" presId="urn:microsoft.com/office/officeart/2005/8/layout/hierarchy4"/>
    <dgm:cxn modelId="{2DB0AC8F-7358-224B-9386-BCA8D7C21C66}" type="presParOf" srcId="{F094B5A7-F4CE-914A-BDB2-A2C5D7AC853B}" destId="{B61DB121-258E-9343-8C0D-99F6574979B5}" srcOrd="0" destOrd="0" presId="urn:microsoft.com/office/officeart/2005/8/layout/hierarchy4"/>
    <dgm:cxn modelId="{E3C64E49-3822-A34F-AD40-6D60247A93DC}" type="presParOf" srcId="{F094B5A7-F4CE-914A-BDB2-A2C5D7AC853B}" destId="{ABFFAD24-4CE5-6F44-8F7A-895BEEE5BC3A}" srcOrd="1" destOrd="0" presId="urn:microsoft.com/office/officeart/2005/8/layout/hierarchy4"/>
    <dgm:cxn modelId="{7D08D30C-7F1C-0849-9F2C-7B6FE15854B3}" type="presParOf" srcId="{97C0D79E-898D-754F-91FB-D02C50E03D6A}" destId="{F8FC88DB-F762-8C48-9DC1-3AE90007B600}" srcOrd="1" destOrd="0" presId="urn:microsoft.com/office/officeart/2005/8/layout/hierarchy4"/>
    <dgm:cxn modelId="{E5E8D51C-6114-B245-9D15-C8AB0F0753DB}" type="presParOf" srcId="{97C0D79E-898D-754F-91FB-D02C50E03D6A}" destId="{6272243A-A79E-A24B-AD65-F141D11164C3}" srcOrd="2" destOrd="0" presId="urn:microsoft.com/office/officeart/2005/8/layout/hierarchy4"/>
    <dgm:cxn modelId="{5FA653C6-5965-8241-AF5B-F78D7A396851}" type="presParOf" srcId="{6272243A-A79E-A24B-AD65-F141D11164C3}" destId="{28B64DFB-40FF-2B4F-8AB8-FF46785E448A}" srcOrd="0" destOrd="0" presId="urn:microsoft.com/office/officeart/2005/8/layout/hierarchy4"/>
    <dgm:cxn modelId="{A2AF7146-B5D7-DB46-9E14-A98EA7B7DAC3}" type="presParOf" srcId="{6272243A-A79E-A24B-AD65-F141D11164C3}" destId="{B954982C-0763-B246-8B60-F9AA42149B62}" srcOrd="1" destOrd="0" presId="urn:microsoft.com/office/officeart/2005/8/layout/hierarchy4"/>
    <dgm:cxn modelId="{466724ED-2F5A-1747-AA14-6620002BFAB5}" type="presParOf" srcId="{F4328151-5CA4-1E4E-8CBF-ED66AA027A85}" destId="{7ECEE6E9-8336-E64B-A9BE-A3152784210F}" srcOrd="1" destOrd="0" presId="urn:microsoft.com/office/officeart/2005/8/layout/hierarchy4"/>
    <dgm:cxn modelId="{B08F0C72-82F6-F043-88A7-AB44F3ABCACB}" type="presParOf" srcId="{F4328151-5CA4-1E4E-8CBF-ED66AA027A85}" destId="{C1664D09-41BF-914F-9104-8BEFC3DA810F}" srcOrd="2" destOrd="0" presId="urn:microsoft.com/office/officeart/2005/8/layout/hierarchy4"/>
    <dgm:cxn modelId="{87ABE236-3585-4845-87BD-CB81A4BF9437}" type="presParOf" srcId="{C1664D09-41BF-914F-9104-8BEFC3DA810F}" destId="{8B51AB49-C579-1141-A922-5A8364162D4E}" srcOrd="0" destOrd="0" presId="urn:microsoft.com/office/officeart/2005/8/layout/hierarchy4"/>
    <dgm:cxn modelId="{F3462E1F-E4E2-3947-A951-89F5975A4D64}" type="presParOf" srcId="{C1664D09-41BF-914F-9104-8BEFC3DA810F}" destId="{3E5BB4EE-518D-9348-9467-DBFC4EBA9BC4}" srcOrd="1" destOrd="0" presId="urn:microsoft.com/office/officeart/2005/8/layout/hierarchy4"/>
    <dgm:cxn modelId="{5945A9CE-5E07-F640-9466-D66EF398DF3F}" type="presParOf" srcId="{C1664D09-41BF-914F-9104-8BEFC3DA810F}" destId="{4E3CEFA4-9C96-D24D-92E1-F1E2E01811D9}" srcOrd="2" destOrd="0" presId="urn:microsoft.com/office/officeart/2005/8/layout/hierarchy4"/>
    <dgm:cxn modelId="{1D175E75-EFF1-8D49-9D29-46F5F93F91E0}" type="presParOf" srcId="{4E3CEFA4-9C96-D24D-92E1-F1E2E01811D9}" destId="{1454E53E-CB22-6245-A6AC-6A604C5B07B7}" srcOrd="0" destOrd="0" presId="urn:microsoft.com/office/officeart/2005/8/layout/hierarchy4"/>
    <dgm:cxn modelId="{B6EB2FF5-B3C1-464A-8368-9AA8FCCF5FB0}" type="presParOf" srcId="{1454E53E-CB22-6245-A6AC-6A604C5B07B7}" destId="{21432DD3-8610-8A4E-B404-F728C18A1362}" srcOrd="0" destOrd="0" presId="urn:microsoft.com/office/officeart/2005/8/layout/hierarchy4"/>
    <dgm:cxn modelId="{7807B72D-49B5-DC47-80BF-002FCBEAF55B}" type="presParOf" srcId="{1454E53E-CB22-6245-A6AC-6A604C5B07B7}" destId="{6DB9D18C-C4A6-074D-897D-6E8166656967}" srcOrd="1" destOrd="0" presId="urn:microsoft.com/office/officeart/2005/8/layout/hierarchy4"/>
    <dgm:cxn modelId="{0ED78F00-456E-0A4C-A1C1-E0E878D14965}" type="presParOf" srcId="{4E3CEFA4-9C96-D24D-92E1-F1E2E01811D9}" destId="{FCDC51B6-F110-AD4A-86DF-831C744EF365}" srcOrd="1" destOrd="0" presId="urn:microsoft.com/office/officeart/2005/8/layout/hierarchy4"/>
    <dgm:cxn modelId="{5E3C8A3F-0CF9-9F48-95C5-D7D27B4A812D}" type="presParOf" srcId="{4E3CEFA4-9C96-D24D-92E1-F1E2E01811D9}" destId="{86764B52-103F-A04D-9184-D916B264E3C2}" srcOrd="2" destOrd="0" presId="urn:microsoft.com/office/officeart/2005/8/layout/hierarchy4"/>
    <dgm:cxn modelId="{49DD9BFA-AD50-3349-B50A-19B74576A250}" type="presParOf" srcId="{86764B52-103F-A04D-9184-D916B264E3C2}" destId="{25C4137E-2823-7249-9E1F-1D695C6CEA65}" srcOrd="0" destOrd="0" presId="urn:microsoft.com/office/officeart/2005/8/layout/hierarchy4"/>
    <dgm:cxn modelId="{C799CAE0-638C-4F41-A7B3-65444AE15E8E}" type="presParOf" srcId="{86764B52-103F-A04D-9184-D916B264E3C2}" destId="{2D2F65E5-314E-2C48-9968-C0798A0E2B7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15B2C-8F0F-A94E-A286-6DC402AAA57A}">
      <dsp:nvSpPr>
        <dsp:cNvPr id="0" name=""/>
        <dsp:cNvSpPr/>
      </dsp:nvSpPr>
      <dsp:spPr>
        <a:xfrm>
          <a:off x="2444" y="360"/>
          <a:ext cx="3862976" cy="1765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Teaching Assistants Training Program (University of Toronto)</a:t>
          </a:r>
          <a:endParaRPr lang="en-US" sz="3100" kern="1200" dirty="0"/>
        </a:p>
      </dsp:txBody>
      <dsp:txXfrm>
        <a:off x="54148" y="52064"/>
        <a:ext cx="3759568" cy="1661910"/>
      </dsp:txXfrm>
    </dsp:sp>
    <dsp:sp modelId="{B61DB121-258E-9343-8C0D-99F6574979B5}">
      <dsp:nvSpPr>
        <dsp:cNvPr id="0" name=""/>
        <dsp:cNvSpPr/>
      </dsp:nvSpPr>
      <dsp:spPr>
        <a:xfrm>
          <a:off x="2444" y="1980820"/>
          <a:ext cx="1902990" cy="17653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Advanced University Teaching Preparation Certificate</a:t>
          </a:r>
          <a:endParaRPr lang="en-US" sz="2200" kern="1200" dirty="0"/>
        </a:p>
      </dsp:txBody>
      <dsp:txXfrm>
        <a:off x="54148" y="2032524"/>
        <a:ext cx="1799582" cy="1661910"/>
      </dsp:txXfrm>
    </dsp:sp>
    <dsp:sp modelId="{28B64DFB-40FF-2B4F-8AB8-FF46785E448A}">
      <dsp:nvSpPr>
        <dsp:cNvPr id="0" name=""/>
        <dsp:cNvSpPr/>
      </dsp:nvSpPr>
      <dsp:spPr>
        <a:xfrm>
          <a:off x="2065286" y="1980820"/>
          <a:ext cx="1800134" cy="17653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Teaching Fundamentals Certificate</a:t>
          </a:r>
          <a:endParaRPr lang="en-US" sz="2200" kern="1200" dirty="0"/>
        </a:p>
      </dsp:txBody>
      <dsp:txXfrm>
        <a:off x="2116990" y="2032524"/>
        <a:ext cx="1696726" cy="1661910"/>
      </dsp:txXfrm>
    </dsp:sp>
    <dsp:sp modelId="{8B51AB49-C579-1141-A922-5A8364162D4E}">
      <dsp:nvSpPr>
        <dsp:cNvPr id="0" name=""/>
        <dsp:cNvSpPr/>
      </dsp:nvSpPr>
      <dsp:spPr>
        <a:xfrm>
          <a:off x="4185122" y="360"/>
          <a:ext cx="3965832" cy="1765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Department of Linguistics</a:t>
          </a:r>
          <a:endParaRPr lang="en-US" sz="3100" kern="1200" dirty="0"/>
        </a:p>
      </dsp:txBody>
      <dsp:txXfrm>
        <a:off x="4236826" y="52064"/>
        <a:ext cx="3862424" cy="1661910"/>
      </dsp:txXfrm>
    </dsp:sp>
    <dsp:sp modelId="{21432DD3-8610-8A4E-B404-F728C18A1362}">
      <dsp:nvSpPr>
        <dsp:cNvPr id="0" name=""/>
        <dsp:cNvSpPr/>
      </dsp:nvSpPr>
      <dsp:spPr>
        <a:xfrm>
          <a:off x="4185122" y="1980820"/>
          <a:ext cx="1902990" cy="17653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 Training for new TAs</a:t>
          </a:r>
          <a:endParaRPr lang="en-US" sz="2200" kern="1200" dirty="0"/>
        </a:p>
      </dsp:txBody>
      <dsp:txXfrm>
        <a:off x="4236826" y="2032524"/>
        <a:ext cx="1799582" cy="1661910"/>
      </dsp:txXfrm>
    </dsp:sp>
    <dsp:sp modelId="{25C4137E-2823-7249-9E1F-1D695C6CEA65}">
      <dsp:nvSpPr>
        <dsp:cNvPr id="0" name=""/>
        <dsp:cNvSpPr/>
      </dsp:nvSpPr>
      <dsp:spPr>
        <a:xfrm>
          <a:off x="6247964" y="1980820"/>
          <a:ext cx="1902990" cy="17653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PD Workshops</a:t>
          </a:r>
          <a:endParaRPr lang="en-US" sz="2200" kern="1200" dirty="0"/>
        </a:p>
      </dsp:txBody>
      <dsp:txXfrm>
        <a:off x="6299668" y="2032524"/>
        <a:ext cx="1799582" cy="1661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0DA8E-779F-944A-8306-4BFC2A486F58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CE580-02EF-5D4B-9418-3057A3CBF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4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CE580-02EF-5D4B-9418-3057A3CBF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9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CE580-02EF-5D4B-9418-3057A3CBF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83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CE580-02EF-5D4B-9418-3057A3CBF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2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97586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5044440"/>
            <a:ext cx="2249424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5036820"/>
            <a:ext cx="6784848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365500"/>
            <a:ext cx="6477000" cy="15240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5041698"/>
            <a:ext cx="6705600" cy="5715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5057249"/>
            <a:ext cx="2057400" cy="5715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97115"/>
            <a:ext cx="5867400" cy="304271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90500"/>
            <a:ext cx="8382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08000"/>
            <a:ext cx="2057400" cy="4597136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5562600" cy="4597137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5207002"/>
            <a:ext cx="2209800" cy="304271"/>
          </a:xfrm>
        </p:spPr>
        <p:txBody>
          <a:bodyPr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5206840"/>
            <a:ext cx="5573483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715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508000"/>
            <a:ext cx="228600" cy="520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445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34088" y="100012"/>
            <a:ext cx="444500" cy="244476"/>
          </a:xfrm>
        </p:spPr>
        <p:txBody>
          <a:bodyPr/>
          <a:lstStyle/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37465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286000"/>
            <a:ext cx="7123113" cy="139435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70000"/>
            <a:ext cx="9144000" cy="9525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333500"/>
            <a:ext cx="1295400" cy="825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333500"/>
            <a:ext cx="7772400" cy="825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33500"/>
            <a:ext cx="7620000" cy="8255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460500"/>
            <a:ext cx="1295400" cy="58473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7542"/>
            <a:ext cx="8153400" cy="72495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460500"/>
            <a:ext cx="3886200" cy="5334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460500"/>
            <a:ext cx="3886200" cy="5334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207000"/>
            <a:ext cx="5334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7542"/>
            <a:ext cx="8077200" cy="724958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60500"/>
            <a:ext cx="1600200" cy="36195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60500"/>
            <a:ext cx="6400800" cy="3683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572000"/>
            <a:ext cx="7315200" cy="5715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81000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886200"/>
            <a:ext cx="1463040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878580"/>
            <a:ext cx="7598664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73500"/>
            <a:ext cx="7315200" cy="5715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7226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5207000"/>
            <a:ext cx="2667000" cy="304271"/>
          </a:xfrm>
        </p:spPr>
        <p:txBody>
          <a:bodyPr rtlCol="0"/>
          <a:lstStyle/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889374"/>
            <a:ext cx="1447800" cy="552982"/>
          </a:xfrm>
        </p:spPr>
        <p:txBody>
          <a:bodyPr rtlCol="0"/>
          <a:lstStyle>
            <a:lvl1pPr>
              <a:defRPr sz="2800"/>
            </a:lvl1pPr>
          </a:lstStyle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5206839"/>
            <a:ext cx="4572000" cy="304271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80746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90500"/>
            <a:ext cx="8153400" cy="825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CA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33500"/>
            <a:ext cx="8153400" cy="37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dirty="0" smtClean="0"/>
              <a:t>Click to edit Master text styles</a:t>
            </a:r>
          </a:p>
          <a:p>
            <a:pPr lvl="1" eaLnBrk="1" latinLnBrk="0" hangingPunct="1"/>
            <a:r>
              <a:rPr kumimoji="0" lang="en-CA" dirty="0" smtClean="0"/>
              <a:t>Second level</a:t>
            </a:r>
          </a:p>
          <a:p>
            <a:pPr lvl="2" eaLnBrk="1" latinLnBrk="0" hangingPunct="1"/>
            <a:r>
              <a:rPr kumimoji="0" lang="en-CA" dirty="0" smtClean="0"/>
              <a:t>Third level</a:t>
            </a:r>
          </a:p>
          <a:p>
            <a:pPr lvl="3" eaLnBrk="1" latinLnBrk="0" hangingPunct="1"/>
            <a:r>
              <a:rPr kumimoji="0" lang="en-CA" dirty="0" smtClean="0"/>
              <a:t>Fourth level</a:t>
            </a:r>
          </a:p>
          <a:p>
            <a:pPr lvl="4" eaLnBrk="1" latinLnBrk="0" hangingPunct="1"/>
            <a:r>
              <a:rPr kumimoji="0" lang="en-CA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5207000"/>
            <a:ext cx="2667000" cy="304271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6E2F1A-8E08-F74E-AF07-7555465FF74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5206839"/>
            <a:ext cx="5421083" cy="304271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028700"/>
            <a:ext cx="9144000" cy="2667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533400" cy="190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066800"/>
            <a:ext cx="8553450" cy="190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60185"/>
            <a:ext cx="533400" cy="20373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3664C5-36C5-A04F-A82E-C9CE7399CD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1">
            <a:lumMod val="60000"/>
            <a:lumOff val="40000"/>
          </a:schemeClr>
        </a:buClr>
        <a:buSzPct val="74000"/>
        <a:buFont typeface="Wingdings" charset="2"/>
        <a:buChar char="§"/>
        <a:defRPr kumimoji="0" sz="2900" kern="1200">
          <a:solidFill>
            <a:schemeClr val="tx1"/>
          </a:solidFill>
          <a:latin typeface="Arial"/>
          <a:ea typeface="+mn-ea"/>
          <a:cs typeface="Arial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" charset="2"/>
        <a:buChar char="§"/>
        <a:defRPr kumimoji="0" sz="2600" kern="1200">
          <a:solidFill>
            <a:schemeClr val="tx1"/>
          </a:solidFill>
          <a:latin typeface="Arial"/>
          <a:ea typeface="+mn-ea"/>
          <a:cs typeface="Arial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charset="2"/>
        <a:buChar char="§"/>
        <a:defRPr kumimoji="0" sz="2300" kern="1200">
          <a:solidFill>
            <a:schemeClr val="tx1"/>
          </a:solidFill>
          <a:latin typeface="Arial"/>
          <a:ea typeface="+mn-ea"/>
          <a:cs typeface="Arial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charset="2"/>
        <a:buChar char="§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charset="2"/>
        <a:buChar char="§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4647" y="1161453"/>
            <a:ext cx="7210947" cy="236035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Teaching Assistant Training </a:t>
            </a:r>
            <a:r>
              <a:rPr lang="en-US" dirty="0" smtClean="0">
                <a:latin typeface="+mj-lt"/>
              </a:rPr>
              <a:t>in Linguistics at the University of Toronto</a:t>
            </a:r>
            <a:endParaRPr lang="en-US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Alexandra Motut, University of Toronto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16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evels of Training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32110493"/>
              </p:ext>
            </p:extLst>
          </p:nvPr>
        </p:nvGraphicFramePr>
        <p:xfrm>
          <a:off x="612648" y="1333500"/>
          <a:ext cx="8153400" cy="374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3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Peer-to-Peer / Train-the-trainer  </a:t>
            </a:r>
            <a:endParaRPr lang="en-US" sz="2800" dirty="0" smtClean="0"/>
          </a:p>
          <a:p>
            <a:pPr marL="365760" lvl="1" indent="0">
              <a:buNone/>
            </a:pPr>
            <a:endParaRPr lang="en-US" sz="2800" dirty="0" smtClean="0"/>
          </a:p>
          <a:p>
            <a:pPr marL="365760" lvl="1" indent="0">
              <a:buNone/>
            </a:pPr>
            <a:r>
              <a:rPr lang="en-US" sz="2800" dirty="0" smtClean="0"/>
              <a:t>Peer trainers are typically experienced graduate students, many of whom have themselves received additional training in pedagogy and/or how to train TAs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Teaching Context at University of Toronto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Teaching Assistants are </a:t>
            </a:r>
            <a:r>
              <a:rPr lang="en-US" sz="2800" dirty="0" smtClean="0">
                <a:solidFill>
                  <a:srgbClr val="38ABED"/>
                </a:solidFill>
              </a:rPr>
              <a:t>unionized</a:t>
            </a:r>
            <a:r>
              <a:rPr lang="en-US" sz="2800" dirty="0" smtClean="0"/>
              <a:t> (CUPE3902)</a:t>
            </a:r>
          </a:p>
          <a:p>
            <a:r>
              <a:rPr lang="en-US" sz="2800" dirty="0" smtClean="0"/>
              <a:t>Some </a:t>
            </a:r>
            <a:r>
              <a:rPr lang="en-US" sz="2800" dirty="0" smtClean="0">
                <a:solidFill>
                  <a:schemeClr val="bg2"/>
                </a:solidFill>
              </a:rPr>
              <a:t>paid training </a:t>
            </a:r>
            <a:r>
              <a:rPr lang="en-US" sz="2800" dirty="0" smtClean="0"/>
              <a:t>is mandated by the collective agreement between the Union and the University</a:t>
            </a:r>
          </a:p>
          <a:p>
            <a:r>
              <a:rPr lang="en-US" sz="2800" dirty="0" smtClean="0"/>
              <a:t>Graduate students must do ~120 hours (min) of teaching per year </a:t>
            </a:r>
            <a:r>
              <a:rPr lang="en-US" sz="2800" dirty="0" smtClean="0">
                <a:solidFill>
                  <a:srgbClr val="38ABED"/>
                </a:solidFill>
              </a:rPr>
              <a:t>for funding package</a:t>
            </a:r>
            <a:r>
              <a:rPr lang="en-US" sz="2800" dirty="0" smtClean="0"/>
              <a:t>; many do additional teaching on top of this.</a:t>
            </a:r>
          </a:p>
          <a:p>
            <a:r>
              <a:rPr lang="en-US" sz="2800" dirty="0" smtClean="0">
                <a:solidFill>
                  <a:srgbClr val="38ABED"/>
                </a:solidFill>
              </a:rPr>
              <a:t>Upper-year </a:t>
            </a:r>
            <a:r>
              <a:rPr lang="en-US" sz="2800" dirty="0" smtClean="0"/>
              <a:t>graduate students are given the opportunity to teach courses as </a:t>
            </a:r>
            <a:r>
              <a:rPr lang="en-US" sz="2800" dirty="0" smtClean="0">
                <a:solidFill>
                  <a:srgbClr val="38ABED"/>
                </a:solidFill>
              </a:rPr>
              <a:t>primary instructor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Training in 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4165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3-4 hours mandatory job training for new TAs (MA and PhD)</a:t>
            </a:r>
          </a:p>
          <a:p>
            <a:pPr lvl="1"/>
            <a:r>
              <a:rPr lang="en-US" sz="2400" dirty="0" smtClean="0"/>
              <a:t>Led by linguistics peer-trainer and TATP peer trainer</a:t>
            </a:r>
          </a:p>
          <a:p>
            <a:pPr lvl="1"/>
            <a:r>
              <a:rPr lang="en-US" sz="2400" dirty="0" smtClean="0"/>
              <a:t>Sample grading activities; grading as a team</a:t>
            </a:r>
          </a:p>
          <a:p>
            <a:pPr lvl="1"/>
            <a:r>
              <a:rPr lang="en-US" sz="2400" dirty="0" smtClean="0"/>
              <a:t>Active learning techniques</a:t>
            </a:r>
          </a:p>
          <a:p>
            <a:pPr lvl="1"/>
            <a:r>
              <a:rPr lang="en-US" sz="2400" dirty="0" smtClean="0"/>
              <a:t>Lesson-planning for tutorials, leading discussions, trouble-shooting in tutorial</a:t>
            </a:r>
          </a:p>
          <a:p>
            <a:pPr lvl="1"/>
            <a:r>
              <a:rPr lang="en-US" sz="2400" dirty="0" smtClean="0"/>
              <a:t>Reporting and administrative duties</a:t>
            </a:r>
          </a:p>
          <a:p>
            <a:pPr lvl="1"/>
            <a:r>
              <a:rPr lang="en-US" sz="2400" dirty="0" smtClean="0"/>
              <a:t>University of Toronto policies related to duties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0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Pedagogical Training in 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33500"/>
            <a:ext cx="8385048" cy="4140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38ABED"/>
                </a:solidFill>
              </a:rPr>
              <a:t>Continuing support </a:t>
            </a:r>
            <a:r>
              <a:rPr lang="en-US" sz="2600" dirty="0" smtClean="0"/>
              <a:t>through optional (paid and unpaid) workshops at Centre for Teaching Support</a:t>
            </a:r>
          </a:p>
          <a:p>
            <a:r>
              <a:rPr lang="en-US" sz="2600" dirty="0" smtClean="0"/>
              <a:t>Professional development </a:t>
            </a:r>
            <a:r>
              <a:rPr lang="en-US" sz="2600" dirty="0"/>
              <a:t>seminar for 1</a:t>
            </a:r>
            <a:r>
              <a:rPr lang="en-US" sz="2600" baseline="30000" dirty="0"/>
              <a:t>st</a:t>
            </a:r>
            <a:r>
              <a:rPr lang="en-US" sz="2600" dirty="0"/>
              <a:t> year PhD </a:t>
            </a:r>
            <a:r>
              <a:rPr lang="en-US" sz="2600" dirty="0" smtClean="0"/>
              <a:t>students; focus on:</a:t>
            </a:r>
            <a:endParaRPr lang="en-US" sz="2600" dirty="0"/>
          </a:p>
          <a:p>
            <a:pPr lvl="2"/>
            <a:r>
              <a:rPr lang="en-US" dirty="0" smtClean="0"/>
              <a:t>Gathering evidence of effective teaching to eventually create dossier</a:t>
            </a:r>
          </a:p>
          <a:p>
            <a:pPr lvl="2"/>
            <a:r>
              <a:rPr lang="en-US" dirty="0" smtClean="0"/>
              <a:t>Reflective practices and feedback</a:t>
            </a:r>
          </a:p>
          <a:p>
            <a:pPr lvl="2"/>
            <a:r>
              <a:rPr lang="en-US" dirty="0" smtClean="0"/>
              <a:t>Creating teaching materials and documenting teaching effectiveness</a:t>
            </a:r>
          </a:p>
          <a:p>
            <a:pPr lvl="2"/>
            <a:r>
              <a:rPr lang="en-US" dirty="0" smtClean="0"/>
              <a:t>Transitioning from TA </a:t>
            </a:r>
            <a:r>
              <a:rPr lang="en-US" dirty="0" smtClean="0">
                <a:sym typeface="Wingdings"/>
              </a:rPr>
              <a:t> primary instructor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Training in 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40005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trong tradition of faculty-graduate student mentorship:</a:t>
            </a:r>
          </a:p>
          <a:p>
            <a:pPr lvl="1"/>
            <a:r>
              <a:rPr lang="en-US" sz="2400" dirty="0" smtClean="0"/>
              <a:t>“Back to Teaching” meeting with all faculty and graduate student course instructors (2x year)</a:t>
            </a:r>
          </a:p>
          <a:p>
            <a:pPr lvl="1"/>
            <a:r>
              <a:rPr lang="en-US" sz="2400" dirty="0" smtClean="0"/>
              <a:t>Faculty mentors are assigned to graduate students teaching a course for the first time</a:t>
            </a:r>
          </a:p>
          <a:p>
            <a:pPr lvl="1"/>
            <a:r>
              <a:rPr lang="en-US" sz="2400" dirty="0" smtClean="0"/>
              <a:t>Workshops led by graduate students (e.g. “Lead Writing TA”), faculty, and guests, e.g.:</a:t>
            </a:r>
          </a:p>
          <a:p>
            <a:pPr lvl="2"/>
            <a:r>
              <a:rPr lang="en-US" sz="2100" i="1" dirty="0"/>
              <a:t>Avoiding plagiarism through effective assignment design</a:t>
            </a:r>
          </a:p>
          <a:p>
            <a:pPr lvl="2"/>
            <a:r>
              <a:rPr lang="en-US" sz="2100" i="1" dirty="0" smtClean="0"/>
              <a:t>Respecting gender </a:t>
            </a:r>
            <a:r>
              <a:rPr lang="en-US" sz="2100" i="1" dirty="0"/>
              <a:t>d</a:t>
            </a:r>
            <a:r>
              <a:rPr lang="en-US" sz="2100" i="1" dirty="0" smtClean="0"/>
              <a:t>iversity in the classroom</a:t>
            </a:r>
          </a:p>
        </p:txBody>
      </p:sp>
    </p:spTree>
    <p:extLst>
      <p:ext uri="{BB962C8B-B14F-4D97-AF65-F5344CB8AC3E}">
        <p14:creationId xmlns:p14="http://schemas.microsoft.com/office/powerpoint/2010/main" val="22902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at the Institutional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3746500"/>
          </a:xfrm>
        </p:spPr>
        <p:txBody>
          <a:bodyPr/>
          <a:lstStyle/>
          <a:p>
            <a:r>
              <a:rPr lang="en-US" dirty="0" smtClean="0"/>
              <a:t>Centre for Teaching Support and Innovation:</a:t>
            </a:r>
          </a:p>
          <a:p>
            <a:pPr lvl="1"/>
            <a:r>
              <a:rPr lang="en-US" dirty="0" smtClean="0"/>
              <a:t>Teaching Assistants’ Training Program (TATP)</a:t>
            </a:r>
          </a:p>
          <a:p>
            <a:r>
              <a:rPr lang="en-US" dirty="0" smtClean="0"/>
              <a:t>Wide variety of teaching workshops</a:t>
            </a:r>
          </a:p>
          <a:p>
            <a:pPr lvl="1"/>
            <a:r>
              <a:rPr lang="en-US" dirty="0" smtClean="0"/>
              <a:t>Most designed and facilitated by peer trainers</a:t>
            </a:r>
          </a:p>
          <a:p>
            <a:r>
              <a:rPr lang="en-US" dirty="0" smtClean="0"/>
              <a:t>Peer observation of teaching &amp; feedback</a:t>
            </a:r>
          </a:p>
          <a:p>
            <a:r>
              <a:rPr lang="en-US" dirty="0" smtClean="0"/>
              <a:t>Micro-teaching sessions</a:t>
            </a:r>
          </a:p>
          <a:p>
            <a:r>
              <a:rPr lang="en-US" dirty="0" smtClean="0"/>
              <a:t>Dossier review &amp;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9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102</TotalTime>
  <Words>378</Words>
  <Application>Microsoft Office PowerPoint</Application>
  <PresentationFormat>On-screen Show (16:10)</PresentationFormat>
  <Paragraphs>51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Teaching Assistant Training in Linguistics at the University of Toronto</vt:lpstr>
      <vt:lpstr>Levels of Training</vt:lpstr>
      <vt:lpstr>Peer-to-Peer training</vt:lpstr>
      <vt:lpstr>Teaching Context at University of Toronto</vt:lpstr>
      <vt:lpstr>Pedagogical Training in Linguistics</vt:lpstr>
      <vt:lpstr>Pedagogical Training in Linguistics</vt:lpstr>
      <vt:lpstr>Pedagogical Training in Linguistics</vt:lpstr>
      <vt:lpstr>Training at the Institutional Level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Assistant Training in Linguistics at university of Toronto</dc:title>
  <dc:creator>Alexandra Motut</dc:creator>
  <cp:lastModifiedBy>Clements, Gail</cp:lastModifiedBy>
  <cp:revision>25</cp:revision>
  <dcterms:created xsi:type="dcterms:W3CDTF">2017-12-23T17:11:34Z</dcterms:created>
  <dcterms:modified xsi:type="dcterms:W3CDTF">2018-02-12T18:07:40Z</dcterms:modified>
</cp:coreProperties>
</file>